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6" r:id="rId2"/>
  </p:sldMasterIdLst>
  <p:notesMasterIdLst>
    <p:notesMasterId r:id="rId36"/>
  </p:notesMasterIdLst>
  <p:handoutMasterIdLst>
    <p:handoutMasterId r:id="rId37"/>
  </p:handoutMasterIdLst>
  <p:sldIdLst>
    <p:sldId id="270" r:id="rId3"/>
    <p:sldId id="271" r:id="rId4"/>
    <p:sldId id="469" r:id="rId5"/>
    <p:sldId id="470" r:id="rId6"/>
    <p:sldId id="298" r:id="rId7"/>
    <p:sldId id="300" r:id="rId8"/>
    <p:sldId id="301" r:id="rId9"/>
    <p:sldId id="303" r:id="rId10"/>
    <p:sldId id="302" r:id="rId11"/>
    <p:sldId id="467" r:id="rId12"/>
    <p:sldId id="299" r:id="rId13"/>
    <p:sldId id="465" r:id="rId14"/>
    <p:sldId id="305" r:id="rId15"/>
    <p:sldId id="322" r:id="rId16"/>
    <p:sldId id="324" r:id="rId17"/>
    <p:sldId id="434" r:id="rId18"/>
    <p:sldId id="437" r:id="rId19"/>
    <p:sldId id="474" r:id="rId20"/>
    <p:sldId id="306" r:id="rId21"/>
    <p:sldId id="263" r:id="rId22"/>
    <p:sldId id="429" r:id="rId23"/>
    <p:sldId id="432" r:id="rId24"/>
    <p:sldId id="327" r:id="rId25"/>
    <p:sldId id="433" r:id="rId26"/>
    <p:sldId id="307" r:id="rId27"/>
    <p:sldId id="423" r:id="rId28"/>
    <p:sldId id="424" r:id="rId29"/>
    <p:sldId id="458" r:id="rId30"/>
    <p:sldId id="425" r:id="rId31"/>
    <p:sldId id="323" r:id="rId32"/>
    <p:sldId id="459" r:id="rId33"/>
    <p:sldId id="460" r:id="rId34"/>
    <p:sldId id="279" r:id="rId35"/>
  </p:sldIdLst>
  <p:sldSz cx="12192000" cy="6858000"/>
  <p:notesSz cx="7104063" cy="10234613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Manrope" pitchFamily="2" charset="0"/>
      <p:regular r:id="rId42"/>
      <p:bold r:id="rId43"/>
      <p:italic r:id="rId44"/>
      <p:boldItalic r:id="rId45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2C53"/>
    <a:srgbClr val="F3F3F3"/>
    <a:srgbClr val="E3E6EB"/>
    <a:srgbClr val="D2D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Stile medio 4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035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114" y="6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DE8B70-0CE7-459B-A7DC-CE13AE55BF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Benvenuti al POLI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046DB03-A283-4CB9-9EC0-DEB70F6B706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it-IT"/>
              <a:t>16/09/2024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C0C7FB0-AE69-4550-A75D-A3C486AC14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8A0159B-74E5-4E44-B5DB-6B948D2ED2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69F29-BE45-485E-80F7-B2E7039CE0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8782984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r>
              <a:rPr lang="it-IT"/>
              <a:t>Benvenuti al POLI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r>
              <a:rPr lang="it-IT"/>
              <a:t>16/09/2024</a:t>
            </a:r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8"/>
            <a:ext cx="3078427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8"/>
            <a:ext cx="3078427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8062F2E-6FDF-4A6B-AB76-08EC33B125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886019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7"/>
          <p:cNvSpPr txBox="1">
            <a:spLocks noGrp="1" noChangeArrowheads="1"/>
          </p:cNvSpPr>
          <p:nvPr/>
        </p:nvSpPr>
        <p:spPr bwMode="auto">
          <a:xfrm>
            <a:off x="5455924" y="7450967"/>
            <a:ext cx="4149291" cy="3930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4733" tIns="49261" rIns="94733" bIns="49261" anchor="b"/>
          <a:lstStyle/>
          <a:p>
            <a:pPr algn="r" defTabSz="495239" hangingPunct="0">
              <a:lnSpc>
                <a:spcPct val="91000"/>
              </a:lnSpc>
              <a:buClr>
                <a:srgbClr val="000000"/>
              </a:buClr>
              <a:buSzPct val="100000"/>
              <a:tabLst>
                <a:tab pos="761972" algn="l"/>
                <a:tab pos="1523942" algn="l"/>
                <a:tab pos="2285914" algn="l"/>
                <a:tab pos="3047886" algn="l"/>
              </a:tabLst>
              <a:defRPr/>
            </a:pPr>
            <a:fld id="{4D8095FA-55EF-45D8-852F-BC5CC4C34F0F}" type="slidenum">
              <a:rPr lang="en-GB" sz="1200">
                <a:solidFill>
                  <a:srgbClr val="000000"/>
                </a:solidFill>
                <a:latin typeface="DejaVu Sans"/>
              </a:rPr>
              <a:pPr algn="r" defTabSz="495239" hangingPunct="0">
                <a:lnSpc>
                  <a:spcPct val="91000"/>
                </a:lnSpc>
                <a:buClr>
                  <a:srgbClr val="000000"/>
                </a:buClr>
                <a:buSzPct val="100000"/>
                <a:tabLst>
                  <a:tab pos="761972" algn="l"/>
                  <a:tab pos="1523942" algn="l"/>
                  <a:tab pos="2285914" algn="l"/>
                  <a:tab pos="3047886" algn="l"/>
                </a:tabLst>
                <a:defRPr/>
              </a:pPr>
              <a:t>26</a:t>
            </a:fld>
            <a:endParaRPr lang="en-GB" sz="1200">
              <a:solidFill>
                <a:srgbClr val="000000"/>
              </a:solidFill>
              <a:latin typeface="DejaVu Sans"/>
            </a:endParaRPr>
          </a:p>
        </p:txBody>
      </p:sp>
      <p:sp>
        <p:nvSpPr>
          <p:cNvPr id="72707" name="Text Box 1"/>
          <p:cNvSpPr txBox="1">
            <a:spLocks noChangeArrowheads="1"/>
          </p:cNvSpPr>
          <p:nvPr/>
        </p:nvSpPr>
        <p:spPr bwMode="auto">
          <a:xfrm>
            <a:off x="1304387" y="588990"/>
            <a:ext cx="7005442" cy="293122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250" tIns="48124" rIns="96250" bIns="48124" anchor="ctr"/>
          <a:lstStyle/>
          <a:p>
            <a:pPr defTabSz="495239" eaLnBrk="0" hangingPunct="0">
              <a:lnSpc>
                <a:spcPct val="86000"/>
              </a:lnSpc>
              <a:buClr>
                <a:srgbClr val="000000"/>
              </a:buClr>
              <a:buSzPct val="100000"/>
              <a:defRPr/>
            </a:pPr>
            <a:endParaRPr lang="en-US" sz="19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2708" name="Text Box 2"/>
          <p:cNvSpPr>
            <a:spLocks noGrp="1" noChangeArrowheads="1"/>
          </p:cNvSpPr>
          <p:nvPr>
            <p:ph type="body"/>
          </p:nvPr>
        </p:nvSpPr>
        <p:spPr>
          <a:xfrm>
            <a:off x="1284146" y="3726109"/>
            <a:ext cx="7039175" cy="3530192"/>
          </a:xfrm>
          <a:noFill/>
          <a:ln/>
        </p:spPr>
        <p:txBody>
          <a:bodyPr wrap="none" anchor="ctr"/>
          <a:lstStyle/>
          <a:p>
            <a:endParaRPr lang="it-IT">
              <a:latin typeface="Times New Roman" pitchFamily="18" charset="0"/>
            </a:endParaRPr>
          </a:p>
        </p:txBody>
      </p:sp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A66B5667-6F04-4926-97CC-F9349E71643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Benvenuti al POLI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4AEC3C3-D353-4156-A419-0949E46FDDB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16/09/2024</a:t>
            </a:r>
          </a:p>
        </p:txBody>
      </p:sp>
    </p:spTree>
    <p:extLst>
      <p:ext uri="{BB962C8B-B14F-4D97-AF65-F5344CB8AC3E}">
        <p14:creationId xmlns:p14="http://schemas.microsoft.com/office/powerpoint/2010/main" val="2339777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7"/>
          <p:cNvSpPr txBox="1">
            <a:spLocks noGrp="1" noChangeArrowheads="1"/>
          </p:cNvSpPr>
          <p:nvPr/>
        </p:nvSpPr>
        <p:spPr bwMode="auto">
          <a:xfrm>
            <a:off x="5455924" y="7450967"/>
            <a:ext cx="4149291" cy="3930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4733" tIns="49261" rIns="94733" bIns="49261" anchor="b"/>
          <a:lstStyle/>
          <a:p>
            <a:pPr algn="r" defTabSz="495239" hangingPunct="0">
              <a:lnSpc>
                <a:spcPct val="91000"/>
              </a:lnSpc>
              <a:buClr>
                <a:srgbClr val="000000"/>
              </a:buClr>
              <a:buSzPct val="100000"/>
              <a:tabLst>
                <a:tab pos="761972" algn="l"/>
                <a:tab pos="1523942" algn="l"/>
                <a:tab pos="2285914" algn="l"/>
                <a:tab pos="3047886" algn="l"/>
              </a:tabLst>
              <a:defRPr/>
            </a:pPr>
            <a:fld id="{4D8095FA-55EF-45D8-852F-BC5CC4C34F0F}" type="slidenum">
              <a:rPr lang="en-GB" sz="1200">
                <a:solidFill>
                  <a:srgbClr val="000000"/>
                </a:solidFill>
                <a:latin typeface="DejaVu Sans"/>
              </a:rPr>
              <a:pPr algn="r" defTabSz="495239" hangingPunct="0">
                <a:lnSpc>
                  <a:spcPct val="91000"/>
                </a:lnSpc>
                <a:buClr>
                  <a:srgbClr val="000000"/>
                </a:buClr>
                <a:buSzPct val="100000"/>
                <a:tabLst>
                  <a:tab pos="761972" algn="l"/>
                  <a:tab pos="1523942" algn="l"/>
                  <a:tab pos="2285914" algn="l"/>
                  <a:tab pos="3047886" algn="l"/>
                </a:tabLst>
                <a:defRPr/>
              </a:pPr>
              <a:t>27</a:t>
            </a:fld>
            <a:endParaRPr lang="en-GB" sz="1200">
              <a:solidFill>
                <a:srgbClr val="000000"/>
              </a:solidFill>
              <a:latin typeface="DejaVu Sans"/>
            </a:endParaRPr>
          </a:p>
        </p:txBody>
      </p:sp>
      <p:sp>
        <p:nvSpPr>
          <p:cNvPr id="72707" name="Text Box 1"/>
          <p:cNvSpPr txBox="1">
            <a:spLocks noChangeArrowheads="1"/>
          </p:cNvSpPr>
          <p:nvPr/>
        </p:nvSpPr>
        <p:spPr bwMode="auto">
          <a:xfrm>
            <a:off x="1304387" y="588990"/>
            <a:ext cx="7005442" cy="293122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250" tIns="48124" rIns="96250" bIns="48124" anchor="ctr"/>
          <a:lstStyle/>
          <a:p>
            <a:pPr defTabSz="495239" eaLnBrk="0" hangingPunct="0">
              <a:lnSpc>
                <a:spcPct val="86000"/>
              </a:lnSpc>
              <a:buClr>
                <a:srgbClr val="000000"/>
              </a:buClr>
              <a:buSzPct val="100000"/>
              <a:defRPr/>
            </a:pPr>
            <a:endParaRPr lang="en-US" sz="19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2708" name="Text Box 2"/>
          <p:cNvSpPr>
            <a:spLocks noGrp="1" noChangeArrowheads="1"/>
          </p:cNvSpPr>
          <p:nvPr>
            <p:ph type="body"/>
          </p:nvPr>
        </p:nvSpPr>
        <p:spPr>
          <a:xfrm>
            <a:off x="1284146" y="3726109"/>
            <a:ext cx="7039175" cy="3530192"/>
          </a:xfrm>
          <a:noFill/>
          <a:ln/>
        </p:spPr>
        <p:txBody>
          <a:bodyPr wrap="none" anchor="ctr"/>
          <a:lstStyle/>
          <a:p>
            <a:endParaRPr lang="it-IT">
              <a:latin typeface="Times New Roman" pitchFamily="18" charset="0"/>
            </a:endParaRPr>
          </a:p>
        </p:txBody>
      </p:sp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E189A8F6-2E07-4163-8901-315CFA6FEDE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Benvenuti al POLI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A923EEC-DD18-42F0-84A9-0FC150D62AC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16/09/2024</a:t>
            </a:r>
          </a:p>
        </p:txBody>
      </p:sp>
    </p:spTree>
    <p:extLst>
      <p:ext uri="{BB962C8B-B14F-4D97-AF65-F5344CB8AC3E}">
        <p14:creationId xmlns:p14="http://schemas.microsoft.com/office/powerpoint/2010/main" val="709042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7"/>
          <p:cNvSpPr txBox="1">
            <a:spLocks noGrp="1" noChangeArrowheads="1"/>
          </p:cNvSpPr>
          <p:nvPr/>
        </p:nvSpPr>
        <p:spPr bwMode="auto">
          <a:xfrm>
            <a:off x="5407933" y="8088697"/>
            <a:ext cx="4112792" cy="4267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9002" tIns="51481" rIns="99002" bIns="51481" anchor="b"/>
          <a:lstStyle/>
          <a:p>
            <a:pPr algn="r" defTabSz="517561" hangingPunct="0">
              <a:lnSpc>
                <a:spcPct val="91000"/>
              </a:lnSpc>
              <a:buClr>
                <a:srgbClr val="000000"/>
              </a:buClr>
              <a:buSzPct val="100000"/>
              <a:tabLst>
                <a:tab pos="796316" algn="l"/>
                <a:tab pos="1592628" algn="l"/>
                <a:tab pos="2388943" algn="l"/>
                <a:tab pos="3185258" algn="l"/>
              </a:tabLst>
              <a:defRPr/>
            </a:pPr>
            <a:fld id="{4D8095FA-55EF-45D8-852F-BC5CC4C34F0F}" type="slidenum">
              <a:rPr lang="en-GB" sz="1300">
                <a:solidFill>
                  <a:srgbClr val="000000"/>
                </a:solidFill>
                <a:latin typeface="DejaVu Sans"/>
              </a:rPr>
              <a:pPr algn="r" defTabSz="517561" hangingPunct="0">
                <a:lnSpc>
                  <a:spcPct val="91000"/>
                </a:lnSpc>
                <a:buClr>
                  <a:srgbClr val="000000"/>
                </a:buClr>
                <a:buSzPct val="100000"/>
                <a:tabLst>
                  <a:tab pos="796316" algn="l"/>
                  <a:tab pos="1592628" algn="l"/>
                  <a:tab pos="2388943" algn="l"/>
                  <a:tab pos="3185258" algn="l"/>
                </a:tabLst>
                <a:defRPr/>
              </a:pPr>
              <a:t>28</a:t>
            </a:fld>
            <a:endParaRPr lang="en-GB" sz="1300">
              <a:solidFill>
                <a:srgbClr val="000000"/>
              </a:solidFill>
              <a:latin typeface="DejaVu Sans"/>
            </a:endParaRPr>
          </a:p>
        </p:txBody>
      </p:sp>
      <p:sp>
        <p:nvSpPr>
          <p:cNvPr id="72707" name="Text Box 1"/>
          <p:cNvSpPr txBox="1">
            <a:spLocks noChangeArrowheads="1"/>
          </p:cNvSpPr>
          <p:nvPr/>
        </p:nvSpPr>
        <p:spPr bwMode="auto">
          <a:xfrm>
            <a:off x="1292914" y="639402"/>
            <a:ext cx="6943820" cy="318210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100588" tIns="50293" rIns="100588" bIns="50293" anchor="ctr"/>
          <a:lstStyle/>
          <a:p>
            <a:pPr defTabSz="517561" eaLnBrk="0" hangingPunct="0">
              <a:lnSpc>
                <a:spcPct val="86000"/>
              </a:lnSpc>
              <a:buClr>
                <a:srgbClr val="000000"/>
              </a:buClr>
              <a:buSzPct val="100000"/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2708" name="Text Box 2"/>
          <p:cNvSpPr>
            <a:spLocks noGrp="1" noChangeArrowheads="1"/>
          </p:cNvSpPr>
          <p:nvPr>
            <p:ph type="body"/>
          </p:nvPr>
        </p:nvSpPr>
        <p:spPr>
          <a:xfrm>
            <a:off x="1272851" y="4045029"/>
            <a:ext cx="6977257" cy="3832342"/>
          </a:xfrm>
          <a:noFill/>
          <a:ln/>
        </p:spPr>
        <p:txBody>
          <a:bodyPr wrap="none" anchor="ctr"/>
          <a:lstStyle/>
          <a:p>
            <a:endParaRPr lang="it-IT">
              <a:latin typeface="Times New Roman" pitchFamily="18" charset="0"/>
            </a:endParaRPr>
          </a:p>
        </p:txBody>
      </p:sp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9E807582-8DFE-43AE-83D0-3F7E021C7DC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Benvenuti al POLI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A615642-1A85-4E83-895E-2C023C5609B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16/09/2024</a:t>
            </a:r>
          </a:p>
        </p:txBody>
      </p:sp>
    </p:spTree>
    <p:extLst>
      <p:ext uri="{BB962C8B-B14F-4D97-AF65-F5344CB8AC3E}">
        <p14:creationId xmlns:p14="http://schemas.microsoft.com/office/powerpoint/2010/main" val="3962598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7"/>
          <p:cNvSpPr txBox="1">
            <a:spLocks noGrp="1" noChangeArrowheads="1"/>
          </p:cNvSpPr>
          <p:nvPr/>
        </p:nvSpPr>
        <p:spPr bwMode="auto">
          <a:xfrm>
            <a:off x="5455924" y="7450967"/>
            <a:ext cx="4149291" cy="3930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4733" tIns="49261" rIns="94733" bIns="49261" anchor="b"/>
          <a:lstStyle/>
          <a:p>
            <a:pPr algn="r" defTabSz="495239" hangingPunct="0">
              <a:lnSpc>
                <a:spcPct val="91000"/>
              </a:lnSpc>
              <a:buClr>
                <a:srgbClr val="000000"/>
              </a:buClr>
              <a:buSzPct val="100000"/>
              <a:tabLst>
                <a:tab pos="761972" algn="l"/>
                <a:tab pos="1523942" algn="l"/>
                <a:tab pos="2285914" algn="l"/>
                <a:tab pos="3047886" algn="l"/>
              </a:tabLst>
              <a:defRPr/>
            </a:pPr>
            <a:fld id="{4D8095FA-55EF-45D8-852F-BC5CC4C34F0F}" type="slidenum">
              <a:rPr lang="en-GB" sz="1200">
                <a:solidFill>
                  <a:srgbClr val="000000"/>
                </a:solidFill>
                <a:latin typeface="DejaVu Sans"/>
              </a:rPr>
              <a:pPr algn="r" defTabSz="495239" hangingPunct="0">
                <a:lnSpc>
                  <a:spcPct val="91000"/>
                </a:lnSpc>
                <a:buClr>
                  <a:srgbClr val="000000"/>
                </a:buClr>
                <a:buSzPct val="100000"/>
                <a:tabLst>
                  <a:tab pos="761972" algn="l"/>
                  <a:tab pos="1523942" algn="l"/>
                  <a:tab pos="2285914" algn="l"/>
                  <a:tab pos="3047886" algn="l"/>
                </a:tabLst>
                <a:defRPr/>
              </a:pPr>
              <a:t>29</a:t>
            </a:fld>
            <a:endParaRPr lang="en-GB" sz="1200">
              <a:solidFill>
                <a:srgbClr val="000000"/>
              </a:solidFill>
              <a:latin typeface="DejaVu Sans"/>
            </a:endParaRPr>
          </a:p>
        </p:txBody>
      </p:sp>
      <p:sp>
        <p:nvSpPr>
          <p:cNvPr id="72707" name="Text Box 1"/>
          <p:cNvSpPr txBox="1">
            <a:spLocks noChangeArrowheads="1"/>
          </p:cNvSpPr>
          <p:nvPr/>
        </p:nvSpPr>
        <p:spPr bwMode="auto">
          <a:xfrm>
            <a:off x="1304387" y="588990"/>
            <a:ext cx="7005442" cy="293122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250" tIns="48124" rIns="96250" bIns="48124" anchor="ctr"/>
          <a:lstStyle/>
          <a:p>
            <a:pPr defTabSz="495239" eaLnBrk="0" hangingPunct="0">
              <a:lnSpc>
                <a:spcPct val="86000"/>
              </a:lnSpc>
              <a:buClr>
                <a:srgbClr val="000000"/>
              </a:buClr>
              <a:buSzPct val="100000"/>
              <a:defRPr/>
            </a:pPr>
            <a:endParaRPr lang="en-US" sz="19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2708" name="Text Box 2"/>
          <p:cNvSpPr>
            <a:spLocks noGrp="1" noChangeArrowheads="1"/>
          </p:cNvSpPr>
          <p:nvPr>
            <p:ph type="body"/>
          </p:nvPr>
        </p:nvSpPr>
        <p:spPr>
          <a:xfrm>
            <a:off x="1284146" y="3726109"/>
            <a:ext cx="7039175" cy="3530192"/>
          </a:xfrm>
          <a:noFill/>
          <a:ln/>
        </p:spPr>
        <p:txBody>
          <a:bodyPr wrap="none" anchor="ctr"/>
          <a:lstStyle/>
          <a:p>
            <a:endParaRPr lang="it-IT" dirty="0">
              <a:latin typeface="Times New Roman" pitchFamily="18" charset="0"/>
            </a:endParaRPr>
          </a:p>
        </p:txBody>
      </p:sp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E943F349-FAD4-421F-A496-8995D9BA567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Benvenuti al POLI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78F775E-4CA8-4019-90DD-2F2903956E4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16/09/2024</a:t>
            </a:r>
          </a:p>
        </p:txBody>
      </p:sp>
    </p:spTree>
    <p:extLst>
      <p:ext uri="{BB962C8B-B14F-4D97-AF65-F5344CB8AC3E}">
        <p14:creationId xmlns:p14="http://schemas.microsoft.com/office/powerpoint/2010/main" val="188580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_A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933319C-8AC5-4764-9981-AEA331D30C57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47A823-6861-4ED7-916A-EB4BF5CE6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6D3BA3-83F0-4C02-8636-ACA6EA9D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B1FEA7-7590-4AD0-A0B1-48092069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5199BD-4F67-4AA1-A795-95C0BF5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7325048-9832-400A-BAC7-02B5977E3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2AF746B8-16B5-4251-938A-CD03C89D3C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16276" y="2060575"/>
            <a:ext cx="8640762" cy="4429125"/>
          </a:xfrm>
        </p:spPr>
        <p:txBody>
          <a:bodyPr/>
          <a:lstStyle>
            <a:lvl1pPr marL="342900" indent="-342900">
              <a:buFont typeface="+mj-lt"/>
              <a:buAutoNum type="arabicPeriod"/>
              <a:defRPr sz="1400" b="1">
                <a:solidFill>
                  <a:schemeClr val="tx2"/>
                </a:solidFill>
              </a:defRPr>
            </a:lvl1pPr>
            <a:lvl2pPr marL="360000" indent="0">
              <a:buFont typeface="+mj-lt"/>
              <a:buNone/>
              <a:defRPr sz="1400"/>
            </a:lvl2pPr>
            <a:lvl3pPr marL="1257300" indent="-3429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81974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16275" y="2060575"/>
            <a:ext cx="8640762" cy="4429125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E3A4E093-361F-4C37-B47B-B067A8415F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4" y="2060575"/>
            <a:ext cx="2601668" cy="4429125"/>
          </a:xfrm>
        </p:spPr>
        <p:txBody>
          <a:bodyPr/>
          <a:lstStyle>
            <a:lvl1pPr marL="342900" indent="-342900">
              <a:buAutoNum type="arabicPeriod"/>
              <a:defRPr b="1"/>
            </a:lvl1pPr>
          </a:lstStyle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/>
              <a:t>ipsum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70807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Ogge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5458E8-0508-42CF-A7E2-ABE84A714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060576"/>
            <a:ext cx="11522075" cy="4146550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7" name="Segnaposto testo 11">
            <a:extLst>
              <a:ext uri="{FF2B5EF4-FFF2-40B4-BE49-F238E27FC236}">
                <a16:creationId xmlns:a16="http://schemas.microsoft.com/office/drawing/2014/main" id="{6924BD38-C241-45AE-9D16-9EE806C407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11522076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47021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colonna _ tes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933319C-8AC5-4764-9981-AEA331D30C57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47A823-6861-4ED7-916A-EB4BF5CE6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6D3BA3-83F0-4C02-8636-ACA6EA9D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B1FEA7-7590-4AD0-A0B1-48092069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5199BD-4F67-4AA1-A795-95C0BF5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7325048-9832-400A-BAC7-02B5977E3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1C0D3E2E-2AFC-47C5-ADBC-3E40FCEC1C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16275" y="2060575"/>
            <a:ext cx="8640763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01598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colonna _ ogget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933319C-8AC5-4764-9981-AEA331D30C57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47A823-6861-4ED7-916A-EB4BF5CE6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6D3BA3-83F0-4C02-8636-ACA6EA9D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B1FEA7-7590-4AD0-A0B1-48092069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5199BD-4F67-4AA1-A795-95C0BF5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7325048-9832-400A-BAC7-02B5977E3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9B8341C8-2CFC-44BF-90C6-72E69DB8889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16275" y="2060575"/>
            <a:ext cx="8640762" cy="3997325"/>
          </a:xfrm>
          <a:noFill/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B32F2C4-840A-465D-B8D3-9DE2BF3FC6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16275" y="6207125"/>
            <a:ext cx="5232400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3577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sfondo colore _ ogget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5458E8-0508-42CF-A7E2-ABE84A714D6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4963" y="2060576"/>
            <a:ext cx="11522075" cy="4146550"/>
          </a:xfrm>
          <a:noFill/>
        </p:spPr>
        <p:txBody>
          <a:bodyPr/>
          <a:lstStyle>
            <a:lvl1pPr>
              <a:defRPr/>
            </a:lvl1pPr>
          </a:lstStyle>
          <a:p>
            <a:pPr lvl="0"/>
            <a:r>
              <a:rPr lang="it-IT" dirty="0"/>
              <a:t>Inserire testo / oggetto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7" name="Segnaposto testo 11">
            <a:extLst>
              <a:ext uri="{FF2B5EF4-FFF2-40B4-BE49-F238E27FC236}">
                <a16:creationId xmlns:a16="http://schemas.microsoft.com/office/drawing/2014/main" id="{8E2D0317-6708-4FD8-83CC-23BC5CFD3B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5232400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36660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immagine _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858C886A-46B2-4CBC-A989-B9F302647C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0316" y="0"/>
            <a:ext cx="6471684" cy="6489700"/>
          </a:xfrm>
          <a:noFill/>
        </p:spPr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12652"/>
            <a:ext cx="4705298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3E84B02-C61F-4F06-B7D2-53B386310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3" y="2060575"/>
            <a:ext cx="4705299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2292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immagine _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BF578AB8-DC96-4BF4-9F97-D7DA508CF3E9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858C886A-46B2-4CBC-A989-B9F302647C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6120" y="812652"/>
            <a:ext cx="4355183" cy="5677048"/>
          </a:xfrm>
          <a:noFill/>
        </p:spPr>
        <p:txBody>
          <a:bodyPr/>
          <a:lstStyle/>
          <a:p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192" y="812652"/>
            <a:ext cx="6021846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Benvenuti al POLI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4BEA68D2-13D7-4E83-8B67-3B7D4B3EBF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35192" y="2060575"/>
            <a:ext cx="6021846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400492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6120000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3E84B02-C61F-4F06-B7D2-53B386310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3" y="2060575"/>
            <a:ext cx="6120000" cy="4429125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44C15745-FE91-4F85-912A-DE21BA99A8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31074" y="620712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3" name="Segnaposto contenuto 10">
            <a:extLst>
              <a:ext uri="{FF2B5EF4-FFF2-40B4-BE49-F238E27FC236}">
                <a16:creationId xmlns:a16="http://schemas.microsoft.com/office/drawing/2014/main" id="{981C075B-AD13-4CF1-8E6F-EFDE96C167B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331075" y="800100"/>
            <a:ext cx="4525963" cy="5407025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53932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812652"/>
            <a:ext cx="6120000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3E84B02-C61F-4F06-B7D2-53B386310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3" y="2060575"/>
            <a:ext cx="6120000" cy="4429125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44C15745-FE91-4F85-912A-DE21BA99A8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31074" y="620712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4" name="Segnaposto testo 11">
            <a:extLst>
              <a:ext uri="{FF2B5EF4-FFF2-40B4-BE49-F238E27FC236}">
                <a16:creationId xmlns:a16="http://schemas.microsoft.com/office/drawing/2014/main" id="{347D0FBD-1472-468C-84DA-540ADCCDF1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31074" y="313810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8" name="Segnaposto contenuto 10">
            <a:extLst>
              <a:ext uri="{FF2B5EF4-FFF2-40B4-BE49-F238E27FC236}">
                <a16:creationId xmlns:a16="http://schemas.microsoft.com/office/drawing/2014/main" id="{AE654BE7-A245-475E-B2C5-2D5C0EA5B87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331075" y="3867807"/>
            <a:ext cx="4525963" cy="2339318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9" name="Segnaposto contenuto 10">
            <a:extLst>
              <a:ext uri="{FF2B5EF4-FFF2-40B4-BE49-F238E27FC236}">
                <a16:creationId xmlns:a16="http://schemas.microsoft.com/office/drawing/2014/main" id="{C7FD40C7-9A42-4239-BA55-CFB8D43C528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331075" y="799291"/>
            <a:ext cx="4525963" cy="2339318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6210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8640000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6"/>
            <a:ext cx="8640000" cy="761756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D48807E7-406F-46DA-A7FF-0C9752585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3234752"/>
            <a:ext cx="5423999" cy="2972374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833CAB92-1558-4E15-91D9-6F44CDF88B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5423999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B0E56354-394B-4187-9F9C-3EC0AFE56EF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463201" y="3234752"/>
            <a:ext cx="5423999" cy="2972374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1" name="Segnaposto testo 11">
            <a:extLst>
              <a:ext uri="{FF2B5EF4-FFF2-40B4-BE49-F238E27FC236}">
                <a16:creationId xmlns:a16="http://schemas.microsoft.com/office/drawing/2014/main" id="{FA2B0198-8A91-4620-9797-8C5B2DBFE1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63200" y="6207125"/>
            <a:ext cx="5423999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9731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_B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Indice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D1CFA815-ACBE-4524-9331-D296F8E0F9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3054988"/>
            <a:ext cx="1890652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75158ADB-01E3-4A38-A321-CD450AEEEF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9865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0" name="Segnaposto testo 7">
            <a:extLst>
              <a:ext uri="{FF2B5EF4-FFF2-40B4-BE49-F238E27FC236}">
                <a16:creationId xmlns:a16="http://schemas.microsoft.com/office/drawing/2014/main" id="{C2B0DC0F-1C21-45C1-8F2A-00A6E1341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6234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1" name="Segnaposto testo 7">
            <a:extLst>
              <a:ext uri="{FF2B5EF4-FFF2-40B4-BE49-F238E27FC236}">
                <a16:creationId xmlns:a16="http://schemas.microsoft.com/office/drawing/2014/main" id="{76250419-1EAD-4278-97B7-1BA8F07525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603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2" name="Segnaposto testo 7">
            <a:extLst>
              <a:ext uri="{FF2B5EF4-FFF2-40B4-BE49-F238E27FC236}">
                <a16:creationId xmlns:a16="http://schemas.microsoft.com/office/drawing/2014/main" id="{DCD9C49F-F44E-4E82-864B-742438DCAE6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8972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  <a:br>
              <a:rPr lang="it-IT" dirty="0"/>
            </a:br>
            <a:endParaRPr lang="it-IT" dirty="0"/>
          </a:p>
        </p:txBody>
      </p:sp>
      <p:sp>
        <p:nvSpPr>
          <p:cNvPr id="13" name="Segnaposto testo 7">
            <a:extLst>
              <a:ext uri="{FF2B5EF4-FFF2-40B4-BE49-F238E27FC236}">
                <a16:creationId xmlns:a16="http://schemas.microsoft.com/office/drawing/2014/main" id="{7F91CD7E-BBFD-483F-A271-EC1D28C8A8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3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18" name="Segnaposto testo 7">
            <a:extLst>
              <a:ext uri="{FF2B5EF4-FFF2-40B4-BE49-F238E27FC236}">
                <a16:creationId xmlns:a16="http://schemas.microsoft.com/office/drawing/2014/main" id="{50290743-6926-46ED-BE46-501A4F78CC6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rot="16200000">
            <a:off x="191706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01</a:t>
            </a:r>
          </a:p>
        </p:txBody>
      </p:sp>
      <p:sp>
        <p:nvSpPr>
          <p:cNvPr id="19" name="Segnaposto testo 7">
            <a:extLst>
              <a:ext uri="{FF2B5EF4-FFF2-40B4-BE49-F238E27FC236}">
                <a16:creationId xmlns:a16="http://schemas.microsoft.com/office/drawing/2014/main" id="{9AA91E9E-F4C5-4318-8BFC-5E627DF7F5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2324033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02</a:t>
            </a:r>
          </a:p>
        </p:txBody>
      </p:sp>
      <p:sp>
        <p:nvSpPr>
          <p:cNvPr id="20" name="Segnaposto testo 7">
            <a:extLst>
              <a:ext uri="{FF2B5EF4-FFF2-40B4-BE49-F238E27FC236}">
                <a16:creationId xmlns:a16="http://schemas.microsoft.com/office/drawing/2014/main" id="{D6F57CB6-9F04-49B6-939C-D13BA7FB06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4515027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03</a:t>
            </a:r>
          </a:p>
        </p:txBody>
      </p:sp>
      <p:sp>
        <p:nvSpPr>
          <p:cNvPr id="21" name="Segnaposto testo 7">
            <a:extLst>
              <a:ext uri="{FF2B5EF4-FFF2-40B4-BE49-F238E27FC236}">
                <a16:creationId xmlns:a16="http://schemas.microsoft.com/office/drawing/2014/main" id="{6C01B50D-1661-4131-BCDF-441CC221445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6674762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04</a:t>
            </a:r>
          </a:p>
        </p:txBody>
      </p:sp>
      <p:sp>
        <p:nvSpPr>
          <p:cNvPr id="22" name="Segnaposto testo 7">
            <a:extLst>
              <a:ext uri="{FF2B5EF4-FFF2-40B4-BE49-F238E27FC236}">
                <a16:creationId xmlns:a16="http://schemas.microsoft.com/office/drawing/2014/main" id="{2D503613-5D8F-4B95-8EB3-1396314910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8846462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05</a:t>
            </a:r>
          </a:p>
        </p:txBody>
      </p:sp>
      <p:sp>
        <p:nvSpPr>
          <p:cNvPr id="23" name="Segnaposto testo 7">
            <a:extLst>
              <a:ext uri="{FF2B5EF4-FFF2-40B4-BE49-F238E27FC236}">
                <a16:creationId xmlns:a16="http://schemas.microsoft.com/office/drawing/2014/main" id="{D6AE53A6-5645-44EC-B619-20693E3FE51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49865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4" name="Segnaposto testo 7">
            <a:extLst>
              <a:ext uri="{FF2B5EF4-FFF2-40B4-BE49-F238E27FC236}">
                <a16:creationId xmlns:a16="http://schemas.microsoft.com/office/drawing/2014/main" id="{26F8B43E-3092-43FC-A7B0-45C3ACC71E5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6234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5" name="Segnaposto testo 7">
            <a:extLst>
              <a:ext uri="{FF2B5EF4-FFF2-40B4-BE49-F238E27FC236}">
                <a16:creationId xmlns:a16="http://schemas.microsoft.com/office/drawing/2014/main" id="{96EAA45D-80FC-4DF6-AC23-808A2DB73D4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2603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6" name="Segnaposto testo 7">
            <a:extLst>
              <a:ext uri="{FF2B5EF4-FFF2-40B4-BE49-F238E27FC236}">
                <a16:creationId xmlns:a16="http://schemas.microsoft.com/office/drawing/2014/main" id="{95E95A4E-A14D-4872-961D-4BFE57914A6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8972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6153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grafica _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AA8E8E9-CF16-408F-8D84-BC8F1DE0AE3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6350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>
            <a:extLst>
              <a:ext uri="{FF2B5EF4-FFF2-40B4-BE49-F238E27FC236}">
                <a16:creationId xmlns:a16="http://schemas.microsoft.com/office/drawing/2014/main" id="{769E06E2-5F0D-4920-A3E9-64AE757EB613}"/>
              </a:ext>
            </a:extLst>
          </p:cNvPr>
          <p:cNvSpPr/>
          <p:nvPr userDrawn="1"/>
        </p:nvSpPr>
        <p:spPr>
          <a:xfrm>
            <a:off x="315427" y="709127"/>
            <a:ext cx="5780573" cy="5780573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2313FBE5-F1C4-4411-B0A7-486C895AF990}"/>
              </a:ext>
            </a:extLst>
          </p:cNvPr>
          <p:cNvSpPr/>
          <p:nvPr userDrawn="1"/>
        </p:nvSpPr>
        <p:spPr>
          <a:xfrm>
            <a:off x="6096000" y="709127"/>
            <a:ext cx="5780573" cy="5780573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04950" y="2887039"/>
            <a:ext cx="3400570" cy="210620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58D49EF2-5E35-412C-A5DD-2A6A604FC3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79792" y="2887039"/>
            <a:ext cx="3400570" cy="210620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E32AEAB-53EF-4B9D-AE36-D26FBF01B4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04950" y="2239963"/>
            <a:ext cx="3400425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16" name="Segnaposto testo 9">
            <a:extLst>
              <a:ext uri="{FF2B5EF4-FFF2-40B4-BE49-F238E27FC236}">
                <a16:creationId xmlns:a16="http://schemas.microsoft.com/office/drawing/2014/main" id="{8BDCC8A1-442C-4890-928F-754837D401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79792" y="2239963"/>
            <a:ext cx="3400425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843128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grafica _ 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620" y="2887039"/>
            <a:ext cx="3100906" cy="36026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E32AEAB-53EF-4B9D-AE36-D26FBF01B4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643" y="2239963"/>
            <a:ext cx="3100906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066F22CF-5ACC-4388-97EC-12C4EE01108C}"/>
              </a:ext>
            </a:extLst>
          </p:cNvPr>
          <p:cNvCxnSpPr>
            <a:cxnSpLocks/>
          </p:cNvCxnSpPr>
          <p:nvPr userDrawn="1"/>
        </p:nvCxnSpPr>
        <p:spPr>
          <a:xfrm>
            <a:off x="4176734" y="0"/>
            <a:ext cx="0" cy="6858000"/>
          </a:xfrm>
          <a:prstGeom prst="line">
            <a:avLst/>
          </a:prstGeom>
          <a:ln w="6350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>
            <a:extLst>
              <a:ext uri="{FF2B5EF4-FFF2-40B4-BE49-F238E27FC236}">
                <a16:creationId xmlns:a16="http://schemas.microsoft.com/office/drawing/2014/main" id="{769E06E2-5F0D-4920-A3E9-64AE757EB613}"/>
              </a:ext>
            </a:extLst>
          </p:cNvPr>
          <p:cNvSpPr/>
          <p:nvPr userDrawn="1"/>
        </p:nvSpPr>
        <p:spPr>
          <a:xfrm>
            <a:off x="315425" y="2637317"/>
            <a:ext cx="3846583" cy="3846583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D84D0C32-E3D9-4D1A-A1D4-7F677E11FBAC}"/>
              </a:ext>
            </a:extLst>
          </p:cNvPr>
          <p:cNvSpPr/>
          <p:nvPr userDrawn="1"/>
        </p:nvSpPr>
        <p:spPr>
          <a:xfrm>
            <a:off x="8017486" y="2637317"/>
            <a:ext cx="3846583" cy="3846583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20D1A14F-932F-4BEF-AF0D-4A0850EA5900}"/>
              </a:ext>
            </a:extLst>
          </p:cNvPr>
          <p:cNvSpPr/>
          <p:nvPr userDrawn="1"/>
        </p:nvSpPr>
        <p:spPr>
          <a:xfrm>
            <a:off x="4175247" y="2637317"/>
            <a:ext cx="3846583" cy="3846583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175274AF-A160-4234-871A-D8C5B0DF011E}"/>
              </a:ext>
            </a:extLst>
          </p:cNvPr>
          <p:cNvCxnSpPr>
            <a:cxnSpLocks/>
          </p:cNvCxnSpPr>
          <p:nvPr userDrawn="1"/>
        </p:nvCxnSpPr>
        <p:spPr>
          <a:xfrm>
            <a:off x="8027765" y="0"/>
            <a:ext cx="0" cy="6858000"/>
          </a:xfrm>
          <a:prstGeom prst="line">
            <a:avLst/>
          </a:prstGeom>
          <a:ln w="6350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egnaposto testo 6">
            <a:extLst>
              <a:ext uri="{FF2B5EF4-FFF2-40B4-BE49-F238E27FC236}">
                <a16:creationId xmlns:a16="http://schemas.microsoft.com/office/drawing/2014/main" id="{0C5DB749-C07B-4557-8B31-C5C44DDA99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51535" y="2887039"/>
            <a:ext cx="3100906" cy="36026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31" name="Segnaposto testo 9">
            <a:extLst>
              <a:ext uri="{FF2B5EF4-FFF2-40B4-BE49-F238E27FC236}">
                <a16:creationId xmlns:a16="http://schemas.microsoft.com/office/drawing/2014/main" id="{642D4EEC-FAC4-4C46-BB9F-3BA54588E4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1558" y="2239963"/>
            <a:ext cx="3100906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32" name="Segnaposto testo 6">
            <a:extLst>
              <a:ext uri="{FF2B5EF4-FFF2-40B4-BE49-F238E27FC236}">
                <a16:creationId xmlns:a16="http://schemas.microsoft.com/office/drawing/2014/main" id="{8310C023-87FF-43B4-9428-3E2652BDB8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76189" y="2887039"/>
            <a:ext cx="3100906" cy="36026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33" name="Segnaposto testo 9">
            <a:extLst>
              <a:ext uri="{FF2B5EF4-FFF2-40B4-BE49-F238E27FC236}">
                <a16:creationId xmlns:a16="http://schemas.microsoft.com/office/drawing/2014/main" id="{0FB8C8B8-D4F7-4669-8F3B-F456A7ECFC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76212" y="2239963"/>
            <a:ext cx="3100906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6309948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grafica _ 4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620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E32AEAB-53EF-4B9D-AE36-D26FBF01B4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643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AA8E8E9-CF16-408F-8D84-BC8F1DE0AE3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24549"/>
            <a:ext cx="0" cy="6882549"/>
          </a:xfrm>
          <a:prstGeom prst="line">
            <a:avLst/>
          </a:prstGeom>
          <a:ln w="6350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>
            <a:extLst>
              <a:ext uri="{FF2B5EF4-FFF2-40B4-BE49-F238E27FC236}">
                <a16:creationId xmlns:a16="http://schemas.microsoft.com/office/drawing/2014/main" id="{769E06E2-5F0D-4920-A3E9-64AE757EB613}"/>
              </a:ext>
            </a:extLst>
          </p:cNvPr>
          <p:cNvSpPr/>
          <p:nvPr userDrawn="1"/>
        </p:nvSpPr>
        <p:spPr>
          <a:xfrm>
            <a:off x="339511" y="3544304"/>
            <a:ext cx="2869255" cy="2945397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066F22CF-5ACC-4388-97EC-12C4EE01108C}"/>
              </a:ext>
            </a:extLst>
          </p:cNvPr>
          <p:cNvCxnSpPr>
            <a:cxnSpLocks/>
          </p:cNvCxnSpPr>
          <p:nvPr userDrawn="1"/>
        </p:nvCxnSpPr>
        <p:spPr>
          <a:xfrm>
            <a:off x="3216275" y="-24549"/>
            <a:ext cx="0" cy="6882549"/>
          </a:xfrm>
          <a:prstGeom prst="line">
            <a:avLst/>
          </a:prstGeom>
          <a:ln w="6350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9EF945E3-FEE2-40A3-82CD-7811BFD88746}"/>
              </a:ext>
            </a:extLst>
          </p:cNvPr>
          <p:cNvCxnSpPr>
            <a:cxnSpLocks/>
          </p:cNvCxnSpPr>
          <p:nvPr userDrawn="1"/>
        </p:nvCxnSpPr>
        <p:spPr>
          <a:xfrm>
            <a:off x="8969803" y="-24549"/>
            <a:ext cx="0" cy="6882549"/>
          </a:xfrm>
          <a:prstGeom prst="line">
            <a:avLst/>
          </a:prstGeom>
          <a:ln w="6350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egnaposto testo 6">
            <a:extLst>
              <a:ext uri="{FF2B5EF4-FFF2-40B4-BE49-F238E27FC236}">
                <a16:creationId xmlns:a16="http://schemas.microsoft.com/office/drawing/2014/main" id="{4DA14660-E3DE-4786-8628-2BDB623B542F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3414561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2" name="Segnaposto testo 9">
            <a:extLst>
              <a:ext uri="{FF2B5EF4-FFF2-40B4-BE49-F238E27FC236}">
                <a16:creationId xmlns:a16="http://schemas.microsoft.com/office/drawing/2014/main" id="{38062A0A-3D00-4F2E-A78C-520C7A8814B0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414584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3" name="Segnaposto testo 6">
            <a:extLst>
              <a:ext uri="{FF2B5EF4-FFF2-40B4-BE49-F238E27FC236}">
                <a16:creationId xmlns:a16="http://schemas.microsoft.com/office/drawing/2014/main" id="{3FA3924C-C133-43D4-9617-6E7333D996FB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6250229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4" name="Segnaposto testo 9">
            <a:extLst>
              <a:ext uri="{FF2B5EF4-FFF2-40B4-BE49-F238E27FC236}">
                <a16:creationId xmlns:a16="http://schemas.microsoft.com/office/drawing/2014/main" id="{4F293ED1-7D64-49B8-81A0-5F5FB11E3592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250252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5" name="Segnaposto testo 6">
            <a:extLst>
              <a:ext uri="{FF2B5EF4-FFF2-40B4-BE49-F238E27FC236}">
                <a16:creationId xmlns:a16="http://schemas.microsoft.com/office/drawing/2014/main" id="{34980872-E501-48A5-8B13-B7016BEEE029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9157816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6" name="Segnaposto testo 9">
            <a:extLst>
              <a:ext uri="{FF2B5EF4-FFF2-40B4-BE49-F238E27FC236}">
                <a16:creationId xmlns:a16="http://schemas.microsoft.com/office/drawing/2014/main" id="{7359F283-E0AA-4871-A428-A58C8F3F0AAC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157839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101D1BE9-9067-430D-A318-4BC1405F006A}"/>
              </a:ext>
            </a:extLst>
          </p:cNvPr>
          <p:cNvSpPr/>
          <p:nvPr userDrawn="1"/>
        </p:nvSpPr>
        <p:spPr>
          <a:xfrm>
            <a:off x="3223388" y="3544304"/>
            <a:ext cx="2869255" cy="2945397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F88114C5-1930-4807-8B76-4565A5FFB9B5}"/>
              </a:ext>
            </a:extLst>
          </p:cNvPr>
          <p:cNvSpPr/>
          <p:nvPr userDrawn="1"/>
        </p:nvSpPr>
        <p:spPr>
          <a:xfrm>
            <a:off x="6089680" y="3544304"/>
            <a:ext cx="2869255" cy="2945397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E2D6333A-9B81-4325-A926-22F5E403D75F}"/>
              </a:ext>
            </a:extLst>
          </p:cNvPr>
          <p:cNvSpPr/>
          <p:nvPr userDrawn="1"/>
        </p:nvSpPr>
        <p:spPr>
          <a:xfrm>
            <a:off x="8964764" y="3544304"/>
            <a:ext cx="2869255" cy="2945397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</p:spTree>
    <p:extLst>
      <p:ext uri="{BB962C8B-B14F-4D97-AF65-F5344CB8AC3E}">
        <p14:creationId xmlns:p14="http://schemas.microsoft.com/office/powerpoint/2010/main" val="2341040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Evidenza _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1325365"/>
            <a:ext cx="11522075" cy="4222679"/>
          </a:xfrm>
        </p:spPr>
        <p:txBody>
          <a:bodyPr anchor="ctr"/>
          <a:lstStyle>
            <a:lvl1pPr>
              <a:defRPr sz="4000" b="0"/>
            </a:lvl1pPr>
          </a:lstStyle>
          <a:p>
            <a:r>
              <a:rPr lang="it-IT" dirty="0"/>
              <a:t>Inserire testo in evidenza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6FCB4558-5B0B-4E68-99C0-73044CD4F7EE}"/>
              </a:ext>
            </a:extLst>
          </p:cNvPr>
          <p:cNvSpPr/>
          <p:nvPr userDrawn="1"/>
        </p:nvSpPr>
        <p:spPr>
          <a:xfrm>
            <a:off x="-1366766" y="1325366"/>
            <a:ext cx="4222679" cy="4222679"/>
          </a:xfrm>
          <a:prstGeom prst="ellipse">
            <a:avLst/>
          </a:prstGeom>
          <a:noFill/>
          <a:ln w="9525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5CD3E5C6-1FD7-4A9E-A65F-282056577FB3}"/>
              </a:ext>
            </a:extLst>
          </p:cNvPr>
          <p:cNvCxnSpPr>
            <a:cxnSpLocks/>
          </p:cNvCxnSpPr>
          <p:nvPr userDrawn="1"/>
        </p:nvCxnSpPr>
        <p:spPr>
          <a:xfrm>
            <a:off x="0" y="1325366"/>
            <a:ext cx="12192000" cy="0"/>
          </a:xfrm>
          <a:prstGeom prst="line">
            <a:avLst/>
          </a:prstGeom>
          <a:ln w="9525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D9DB920E-F5AB-4AF8-BFFC-D380A2D7FEAE}"/>
              </a:ext>
            </a:extLst>
          </p:cNvPr>
          <p:cNvCxnSpPr>
            <a:cxnSpLocks/>
          </p:cNvCxnSpPr>
          <p:nvPr userDrawn="1"/>
        </p:nvCxnSpPr>
        <p:spPr>
          <a:xfrm>
            <a:off x="0" y="5548045"/>
            <a:ext cx="12192000" cy="0"/>
          </a:xfrm>
          <a:prstGeom prst="line">
            <a:avLst/>
          </a:prstGeom>
          <a:ln w="9525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02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Evidenza _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771" y="1775639"/>
            <a:ext cx="10664455" cy="2317896"/>
          </a:xfrm>
          <a:ln>
            <a:noFill/>
          </a:ln>
        </p:spPr>
        <p:txBody>
          <a:bodyPr anchor="b"/>
          <a:lstStyle>
            <a:lvl1pPr algn="ct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Inserire testo in evidenza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6FCB4558-5B0B-4E68-99C0-73044CD4F7EE}"/>
              </a:ext>
            </a:extLst>
          </p:cNvPr>
          <p:cNvSpPr/>
          <p:nvPr userDrawn="1"/>
        </p:nvSpPr>
        <p:spPr>
          <a:xfrm>
            <a:off x="3233122" y="757946"/>
            <a:ext cx="5725755" cy="5725755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5CD3E5C6-1FD7-4A9E-A65F-282056577FB3}"/>
              </a:ext>
            </a:extLst>
          </p:cNvPr>
          <p:cNvCxnSpPr>
            <a:cxnSpLocks/>
          </p:cNvCxnSpPr>
          <p:nvPr userDrawn="1"/>
        </p:nvCxnSpPr>
        <p:spPr>
          <a:xfrm>
            <a:off x="0" y="729943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D9DB920E-F5AB-4AF8-BFFC-D380A2D7FEAE}"/>
              </a:ext>
            </a:extLst>
          </p:cNvPr>
          <p:cNvCxnSpPr>
            <a:cxnSpLocks/>
          </p:cNvCxnSpPr>
          <p:nvPr userDrawn="1"/>
        </p:nvCxnSpPr>
        <p:spPr>
          <a:xfrm>
            <a:off x="0" y="648371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5FA801A9-B23D-4656-8AFA-3E413EDFA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3588" y="4536830"/>
            <a:ext cx="10664825" cy="601907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6124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1"/>
            <a:ext cx="11098301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pic>
        <p:nvPicPr>
          <p:cNvPr id="2051" name="Picture 3" descr="Y:\IMMAGINE _COORDINATA_2014\PPT\loghi_PNG\03_Polimi_bandiera-1riga_BN_negativo_outlin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9" y="6262075"/>
            <a:ext cx="4051300" cy="57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3" descr="Y:\IMMAGINE _COORDINATA_2014\PPT\loghi_PNG\03_Polimi_bandiera-1riga_BN_negativo_outlin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8" y="6262075"/>
            <a:ext cx="4051300" cy="57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gnaposto data 2">
            <a:extLst>
              <a:ext uri="{FF2B5EF4-FFF2-40B4-BE49-F238E27FC236}">
                <a16:creationId xmlns:a16="http://schemas.microsoft.com/office/drawing/2014/main" id="{7033B93F-2691-4318-8E15-E07ECC5422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4" y="39688"/>
            <a:ext cx="2383298" cy="365125"/>
          </a:xfrm>
        </p:spPr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7" name="Segnaposto piè di pagina 3">
            <a:extLst>
              <a:ext uri="{FF2B5EF4-FFF2-40B4-BE49-F238E27FC236}">
                <a16:creationId xmlns:a16="http://schemas.microsoft.com/office/drawing/2014/main" id="{85C2A3CC-E9C1-41A7-BCB9-CCF0216DA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6275" y="39688"/>
            <a:ext cx="4114800" cy="365125"/>
          </a:xfrm>
        </p:spPr>
        <p:txBody>
          <a:bodyPr/>
          <a:lstStyle/>
          <a:p>
            <a:r>
              <a:rPr lang="it-IT" dirty="0"/>
              <a:t>Benvenuti al POLI</a:t>
            </a:r>
          </a:p>
        </p:txBody>
      </p:sp>
    </p:spTree>
    <p:extLst>
      <p:ext uri="{BB962C8B-B14F-4D97-AF65-F5344CB8AC3E}">
        <p14:creationId xmlns:p14="http://schemas.microsoft.com/office/powerpoint/2010/main" val="2011596947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">
    <p:bg>
      <p:bgPr>
        <a:gradFill>
          <a:gsLst>
            <a:gs pos="0">
              <a:schemeClr val="tx1"/>
            </a:gs>
            <a:gs pos="100000">
              <a:srgbClr val="102C5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ma / Titolo / Docente  |  00. 00. 0000">
            <a:extLst>
              <a:ext uri="{FF2B5EF4-FFF2-40B4-BE49-F238E27FC236}">
                <a16:creationId xmlns:a16="http://schemas.microsoft.com/office/drawing/2014/main" id="{99FF4CA3-BA67-0511-3FE3-11769597A30E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>
              <a:lnSpc>
                <a:spcPct val="100000"/>
              </a:lnSpc>
              <a:defRPr sz="1200">
                <a:solidFill>
                  <a:srgbClr val="FFFFFF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3" name="Titolo 5">
            <a:extLst>
              <a:ext uri="{FF2B5EF4-FFF2-40B4-BE49-F238E27FC236}">
                <a16:creationId xmlns:a16="http://schemas.microsoft.com/office/drawing/2014/main" id="{5660309B-4011-4FF9-71E9-5BC51EF56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287" y="2853390"/>
            <a:ext cx="6768473" cy="2324100"/>
          </a:xfrm>
        </p:spPr>
        <p:txBody>
          <a:bodyPr lIns="0" tIns="360000" rIns="0" bIns="0" anchor="t"/>
          <a:lstStyle>
            <a:lvl1pPr>
              <a:defRPr lang="it-IT" dirty="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5" name="Cerchio">
            <a:extLst>
              <a:ext uri="{FF2B5EF4-FFF2-40B4-BE49-F238E27FC236}">
                <a16:creationId xmlns:a16="http://schemas.microsoft.com/office/drawing/2014/main" id="{5F9D2376-F92C-70CC-7E4A-0F195E3EA543}"/>
              </a:ext>
            </a:extLst>
          </p:cNvPr>
          <p:cNvSpPr/>
          <p:nvPr userDrawn="1"/>
        </p:nvSpPr>
        <p:spPr>
          <a:xfrm rot="10800000">
            <a:off x="7559558" y="-1156784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30368"/>
                </a:srgbClr>
              </a:gs>
              <a:gs pos="13661">
                <a:srgbClr val="8896A9">
                  <a:alpha val="15184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6" name="Cerchio">
            <a:extLst>
              <a:ext uri="{FF2B5EF4-FFF2-40B4-BE49-F238E27FC236}">
                <a16:creationId xmlns:a16="http://schemas.microsoft.com/office/drawing/2014/main" id="{A0BCD1D3-187F-0F81-48F7-30E4CB14B416}"/>
              </a:ext>
            </a:extLst>
          </p:cNvPr>
          <p:cNvSpPr/>
          <p:nvPr userDrawn="1"/>
        </p:nvSpPr>
        <p:spPr>
          <a:xfrm>
            <a:off x="7559558" y="2853390"/>
            <a:ext cx="4010432" cy="4010171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30000"/>
                </a:srgbClr>
              </a:gs>
              <a:gs pos="13661">
                <a:srgbClr val="8896A9">
                  <a:alpha val="14846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>
                    <a:alpha val="20092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2B7B3A0A-3A1B-42DE-B9AE-23655BAD3745}"/>
              </a:ext>
            </a:extLst>
          </p:cNvPr>
          <p:cNvCxnSpPr>
            <a:cxnSpLocks/>
          </p:cNvCxnSpPr>
          <p:nvPr userDrawn="1"/>
        </p:nvCxnSpPr>
        <p:spPr>
          <a:xfrm>
            <a:off x="11569992" y="0"/>
            <a:ext cx="0" cy="6858000"/>
          </a:xfrm>
          <a:prstGeom prst="line">
            <a:avLst/>
          </a:prstGeom>
          <a:ln w="63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FD11F552-5459-4905-94FE-760C82166453}"/>
              </a:ext>
            </a:extLst>
          </p:cNvPr>
          <p:cNvCxnSpPr>
            <a:cxnSpLocks/>
          </p:cNvCxnSpPr>
          <p:nvPr userDrawn="1"/>
        </p:nvCxnSpPr>
        <p:spPr>
          <a:xfrm>
            <a:off x="7559558" y="0"/>
            <a:ext cx="0" cy="6858000"/>
          </a:xfrm>
          <a:prstGeom prst="line">
            <a:avLst/>
          </a:prstGeom>
          <a:ln w="63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FFD66269-DBF7-485E-8F18-092A9E8BABC4}"/>
              </a:ext>
            </a:extLst>
          </p:cNvPr>
          <p:cNvCxnSpPr>
            <a:cxnSpLocks/>
          </p:cNvCxnSpPr>
          <p:nvPr userDrawn="1"/>
        </p:nvCxnSpPr>
        <p:spPr>
          <a:xfrm>
            <a:off x="0" y="2853390"/>
            <a:ext cx="12192000" cy="0"/>
          </a:xfrm>
          <a:prstGeom prst="line">
            <a:avLst/>
          </a:prstGeom>
          <a:ln w="63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96DD59D6-FA30-4BBD-9323-B5B02742E0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5306" y="554831"/>
            <a:ext cx="2088000" cy="6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856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">
    <p:bg>
      <p:bgPr>
        <a:gradFill>
          <a:gsLst>
            <a:gs pos="0">
              <a:schemeClr val="tx1"/>
            </a:gs>
            <a:gs pos="100000">
              <a:srgbClr val="102C5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e 35">
            <a:extLst>
              <a:ext uri="{FF2B5EF4-FFF2-40B4-BE49-F238E27FC236}">
                <a16:creationId xmlns:a16="http://schemas.microsoft.com/office/drawing/2014/main" id="{51B3AA80-97EC-50CB-4FE0-29FF43A159AF}"/>
              </a:ext>
            </a:extLst>
          </p:cNvPr>
          <p:cNvSpPr/>
          <p:nvPr userDrawn="1"/>
        </p:nvSpPr>
        <p:spPr>
          <a:xfrm>
            <a:off x="2609" y="-5443635"/>
            <a:ext cx="10887979" cy="10887270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1100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0F01AAD3-5366-6929-C4BA-2E51CD3F31D4}"/>
              </a:ext>
            </a:extLst>
          </p:cNvPr>
          <p:cNvSpPr/>
          <p:nvPr userDrawn="1"/>
        </p:nvSpPr>
        <p:spPr>
          <a:xfrm rot="19314398">
            <a:off x="2609" y="5468773"/>
            <a:ext cx="10887979" cy="10887270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10301"/>
                </a:schemeClr>
              </a:gs>
              <a:gs pos="82000">
                <a:schemeClr val="accent3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Linea">
            <a:extLst>
              <a:ext uri="{FF2B5EF4-FFF2-40B4-BE49-F238E27FC236}">
                <a16:creationId xmlns:a16="http://schemas.microsoft.com/office/drawing/2014/main" id="{2889EA06-D03D-AD37-B610-762B18DC9D96}"/>
              </a:ext>
            </a:extLst>
          </p:cNvPr>
          <p:cNvSpPr/>
          <p:nvPr userDrawn="1"/>
        </p:nvSpPr>
        <p:spPr>
          <a:xfrm rot="10800000" flipH="1">
            <a:off x="10895557" y="1057"/>
            <a:ext cx="1" cy="6855889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399" tIns="25399" rIns="25399" bIns="25399" anchor="ctr"/>
          <a:lstStyle/>
          <a:p>
            <a:endParaRPr sz="1200" dirty="0">
              <a:latin typeface="Manrope" pitchFamily="2" charset="0"/>
            </a:endParaRPr>
          </a:p>
        </p:txBody>
      </p:sp>
      <p:sp>
        <p:nvSpPr>
          <p:cNvPr id="11" name="Linea">
            <a:extLst>
              <a:ext uri="{FF2B5EF4-FFF2-40B4-BE49-F238E27FC236}">
                <a16:creationId xmlns:a16="http://schemas.microsoft.com/office/drawing/2014/main" id="{1C01A8D5-245E-26D8-2ECA-82D4764647AF}"/>
              </a:ext>
            </a:extLst>
          </p:cNvPr>
          <p:cNvSpPr/>
          <p:nvPr userDrawn="1"/>
        </p:nvSpPr>
        <p:spPr>
          <a:xfrm rot="10800000">
            <a:off x="-3064" y="5436688"/>
            <a:ext cx="12198128" cy="1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399" tIns="25399" rIns="25399" bIns="25399" anchor="ctr"/>
          <a:lstStyle/>
          <a:p>
            <a:endParaRPr sz="1200" dirty="0">
              <a:latin typeface="Manrope" pitchFamily="2" charset="0"/>
            </a:endParaRPr>
          </a:p>
        </p:txBody>
      </p:sp>
      <p:sp>
        <p:nvSpPr>
          <p:cNvPr id="24" name="Titolo 5">
            <a:extLst>
              <a:ext uri="{FF2B5EF4-FFF2-40B4-BE49-F238E27FC236}">
                <a16:creationId xmlns:a16="http://schemas.microsoft.com/office/drawing/2014/main" id="{7A3C36CA-9D5D-490C-3E31-571AF7EC5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376" y="2970949"/>
            <a:ext cx="10297220" cy="1979441"/>
          </a:xfrm>
          <a:prstGeom prst="rect">
            <a:avLst/>
          </a:prstGeom>
        </p:spPr>
        <p:txBody>
          <a:bodyPr lIns="0" tIns="360000" rIns="0" bIns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25" name="Tema / Titolo / Docente  |  00. 00. 0000">
            <a:extLst>
              <a:ext uri="{FF2B5EF4-FFF2-40B4-BE49-F238E27FC236}">
                <a16:creationId xmlns:a16="http://schemas.microsoft.com/office/drawing/2014/main" id="{A4A528BE-7AD2-13B5-15DC-484153FDCFB1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606C5E15-79D3-4DBA-B886-216D082B1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5306" y="554831"/>
            <a:ext cx="2088000" cy="6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012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">
    <p:bg>
      <p:bgPr>
        <a:gradFill>
          <a:gsLst>
            <a:gs pos="68000">
              <a:schemeClr val="accent3"/>
            </a:gs>
            <a:gs pos="100000">
              <a:schemeClr val="bg1"/>
            </a:gs>
            <a:gs pos="27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">
            <a:extLst>
              <a:ext uri="{FF2B5EF4-FFF2-40B4-BE49-F238E27FC236}">
                <a16:creationId xmlns:a16="http://schemas.microsoft.com/office/drawing/2014/main" id="{5904BB58-3F14-9C88-2C51-FC53AD74ECDB}"/>
              </a:ext>
            </a:extLst>
          </p:cNvPr>
          <p:cNvSpPr/>
          <p:nvPr userDrawn="1"/>
        </p:nvSpPr>
        <p:spPr>
          <a:xfrm>
            <a:off x="-13900" y="5890078"/>
            <a:ext cx="12220596" cy="9780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grpSp>
        <p:nvGrpSpPr>
          <p:cNvPr id="35" name="Raggruppa">
            <a:extLst>
              <a:ext uri="{FF2B5EF4-FFF2-40B4-BE49-F238E27FC236}">
                <a16:creationId xmlns:a16="http://schemas.microsoft.com/office/drawing/2014/main" id="{10E0AFDC-3F66-1CFB-E987-27D87A91FC3E}"/>
              </a:ext>
            </a:extLst>
          </p:cNvPr>
          <p:cNvGrpSpPr/>
          <p:nvPr userDrawn="1"/>
        </p:nvGrpSpPr>
        <p:grpSpPr>
          <a:xfrm>
            <a:off x="2454737" y="6112429"/>
            <a:ext cx="774301" cy="512711"/>
            <a:chOff x="55030" y="-1"/>
            <a:chExt cx="1548497" cy="1025419"/>
          </a:xfrm>
        </p:grpSpPr>
        <p:sp>
          <p:nvSpPr>
            <p:cNvPr id="36" name="Dicitura 01">
              <a:extLst>
                <a:ext uri="{FF2B5EF4-FFF2-40B4-BE49-F238E27FC236}">
                  <a16:creationId xmlns:a16="http://schemas.microsoft.com/office/drawing/2014/main" id="{10073F5C-DD0F-6D06-4F37-6385373A1AB7}"/>
                </a:ext>
              </a:extLst>
            </p:cNvPr>
            <p:cNvSpPr txBox="1"/>
            <p:nvPr/>
          </p:nvSpPr>
          <p:spPr>
            <a:xfrm>
              <a:off x="55030" y="102541"/>
              <a:ext cx="1391313" cy="482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200">
                  <a:solidFill>
                    <a:srgbClr val="102C53"/>
                  </a:solidFill>
                </a:defRPr>
              </a:lvl1pPr>
            </a:lstStyle>
            <a:p>
              <a:r>
                <a:rPr sz="900" b="1" dirty="0" err="1">
                  <a:latin typeface="Manrope" pitchFamily="2" charset="0"/>
                </a:rPr>
                <a:t>Dicitura</a:t>
              </a:r>
              <a:r>
                <a:rPr sz="900" b="1" dirty="0">
                  <a:latin typeface="Manrope" pitchFamily="2" charset="0"/>
                </a:rPr>
                <a:t> 01</a:t>
              </a:r>
            </a:p>
          </p:txBody>
        </p:sp>
        <p:sp>
          <p:nvSpPr>
            <p:cNvPr id="37" name="Linea">
              <a:extLst>
                <a:ext uri="{FF2B5EF4-FFF2-40B4-BE49-F238E27FC236}">
                  <a16:creationId xmlns:a16="http://schemas.microsoft.com/office/drawing/2014/main" id="{A2D93BEA-CDAB-B761-4314-7A4D96C6DDEB}"/>
                </a:ext>
              </a:extLst>
            </p:cNvPr>
            <p:cNvSpPr/>
            <p:nvPr/>
          </p:nvSpPr>
          <p:spPr>
            <a:xfrm flipV="1">
              <a:off x="1603526" y="-1"/>
              <a:ext cx="1" cy="1025419"/>
            </a:xfrm>
            <a:prstGeom prst="line">
              <a:avLst/>
            </a:prstGeom>
            <a:noFill/>
            <a:ln w="9525" cap="flat">
              <a:solidFill>
                <a:srgbClr val="102C5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38" dirty="0">
                <a:latin typeface="Manrope" pitchFamily="2" charset="0"/>
              </a:endParaRPr>
            </a:p>
          </p:txBody>
        </p:sp>
      </p:grpSp>
      <p:grpSp>
        <p:nvGrpSpPr>
          <p:cNvPr id="38" name="Raggruppa">
            <a:extLst>
              <a:ext uri="{FF2B5EF4-FFF2-40B4-BE49-F238E27FC236}">
                <a16:creationId xmlns:a16="http://schemas.microsoft.com/office/drawing/2014/main" id="{56DCEED6-6F0E-CCBB-2279-C15A32771039}"/>
              </a:ext>
            </a:extLst>
          </p:cNvPr>
          <p:cNvGrpSpPr/>
          <p:nvPr userDrawn="1"/>
        </p:nvGrpSpPr>
        <p:grpSpPr>
          <a:xfrm>
            <a:off x="6067169" y="6112429"/>
            <a:ext cx="790072" cy="512711"/>
            <a:chOff x="70058" y="-1"/>
            <a:chExt cx="1580036" cy="1025419"/>
          </a:xfrm>
        </p:grpSpPr>
        <p:sp>
          <p:nvSpPr>
            <p:cNvPr id="39" name="Dicitura 02">
              <a:extLst>
                <a:ext uri="{FF2B5EF4-FFF2-40B4-BE49-F238E27FC236}">
                  <a16:creationId xmlns:a16="http://schemas.microsoft.com/office/drawing/2014/main" id="{65F304E2-7E9C-B774-6D16-605FDABF18A3}"/>
                </a:ext>
              </a:extLst>
            </p:cNvPr>
            <p:cNvSpPr txBox="1"/>
            <p:nvPr/>
          </p:nvSpPr>
          <p:spPr>
            <a:xfrm>
              <a:off x="70058" y="102541"/>
              <a:ext cx="1426577" cy="482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200">
                  <a:solidFill>
                    <a:srgbClr val="102C53"/>
                  </a:solidFill>
                </a:defRPr>
              </a:lvl1pPr>
            </a:lstStyle>
            <a:p>
              <a:r>
                <a:rPr sz="900" b="1" dirty="0" err="1">
                  <a:latin typeface="Manrope" pitchFamily="2" charset="0"/>
                </a:rPr>
                <a:t>Dicitura</a:t>
              </a:r>
              <a:r>
                <a:rPr sz="900" b="1" dirty="0">
                  <a:latin typeface="Manrope" pitchFamily="2" charset="0"/>
                </a:rPr>
                <a:t> 02</a:t>
              </a:r>
            </a:p>
          </p:txBody>
        </p:sp>
        <p:sp>
          <p:nvSpPr>
            <p:cNvPr id="40" name="Linea">
              <a:extLst>
                <a:ext uri="{FF2B5EF4-FFF2-40B4-BE49-F238E27FC236}">
                  <a16:creationId xmlns:a16="http://schemas.microsoft.com/office/drawing/2014/main" id="{0D3513D8-03DF-07FB-C95C-75AB43EA944A}"/>
                </a:ext>
              </a:extLst>
            </p:cNvPr>
            <p:cNvSpPr/>
            <p:nvPr/>
          </p:nvSpPr>
          <p:spPr>
            <a:xfrm flipV="1">
              <a:off x="1650093" y="-1"/>
              <a:ext cx="1" cy="1025419"/>
            </a:xfrm>
            <a:prstGeom prst="line">
              <a:avLst/>
            </a:prstGeom>
            <a:noFill/>
            <a:ln w="9525" cap="flat">
              <a:solidFill>
                <a:srgbClr val="102C5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38" dirty="0">
                <a:latin typeface="Manrope" pitchFamily="2" charset="0"/>
              </a:endParaRPr>
            </a:p>
          </p:txBody>
        </p:sp>
      </p:grpSp>
      <p:grpSp>
        <p:nvGrpSpPr>
          <p:cNvPr id="41" name="Raggruppa">
            <a:extLst>
              <a:ext uri="{FF2B5EF4-FFF2-40B4-BE49-F238E27FC236}">
                <a16:creationId xmlns:a16="http://schemas.microsoft.com/office/drawing/2014/main" id="{EE4E4B32-B5F8-3F30-EE38-C91ECC226870}"/>
              </a:ext>
            </a:extLst>
          </p:cNvPr>
          <p:cNvGrpSpPr/>
          <p:nvPr userDrawn="1"/>
        </p:nvGrpSpPr>
        <p:grpSpPr>
          <a:xfrm>
            <a:off x="7104925" y="6152538"/>
            <a:ext cx="979517" cy="453158"/>
            <a:chOff x="60711" y="0"/>
            <a:chExt cx="1958904" cy="906313"/>
          </a:xfrm>
        </p:grpSpPr>
        <p:sp>
          <p:nvSpPr>
            <p:cNvPr id="42" name="Logo">
              <a:extLst>
                <a:ext uri="{FF2B5EF4-FFF2-40B4-BE49-F238E27FC236}">
                  <a16:creationId xmlns:a16="http://schemas.microsoft.com/office/drawing/2014/main" id="{01F912F9-4CA7-0309-4362-4AE504D449B0}"/>
                </a:ext>
              </a:extLst>
            </p:cNvPr>
            <p:cNvSpPr txBox="1"/>
            <p:nvPr/>
          </p:nvSpPr>
          <p:spPr>
            <a:xfrm>
              <a:off x="996967" y="135122"/>
              <a:ext cx="1022648" cy="636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D5D5D5"/>
                  </a:solidFill>
                </a:defRPr>
              </a:lvl1pPr>
            </a:lstStyle>
            <a:p>
              <a:r>
                <a:rPr sz="1400" dirty="0">
                  <a:latin typeface="Manrope" pitchFamily="2" charset="0"/>
                </a:rPr>
                <a:t>Logo</a:t>
              </a:r>
            </a:p>
          </p:txBody>
        </p:sp>
        <p:sp>
          <p:nvSpPr>
            <p:cNvPr id="43" name="Poligono">
              <a:extLst>
                <a:ext uri="{FF2B5EF4-FFF2-40B4-BE49-F238E27FC236}">
                  <a16:creationId xmlns:a16="http://schemas.microsoft.com/office/drawing/2014/main" id="{1A2CDB77-2460-9096-7611-C3E31F3AB038}"/>
                </a:ext>
              </a:extLst>
            </p:cNvPr>
            <p:cNvSpPr/>
            <p:nvPr/>
          </p:nvSpPr>
          <p:spPr>
            <a:xfrm>
              <a:off x="60711" y="0"/>
              <a:ext cx="784891" cy="906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56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Raggruppa">
            <a:extLst>
              <a:ext uri="{FF2B5EF4-FFF2-40B4-BE49-F238E27FC236}">
                <a16:creationId xmlns:a16="http://schemas.microsoft.com/office/drawing/2014/main" id="{E9DC9E88-ED5E-A322-CEF0-BA8C7730DD17}"/>
              </a:ext>
            </a:extLst>
          </p:cNvPr>
          <p:cNvGrpSpPr/>
          <p:nvPr userDrawn="1"/>
        </p:nvGrpSpPr>
        <p:grpSpPr>
          <a:xfrm>
            <a:off x="3478116" y="6125021"/>
            <a:ext cx="2345580" cy="508191"/>
            <a:chOff x="-1" y="0"/>
            <a:chExt cx="4690853" cy="1016381"/>
          </a:xfrm>
        </p:grpSpPr>
        <p:grpSp>
          <p:nvGrpSpPr>
            <p:cNvPr id="45" name="Raggruppa">
              <a:extLst>
                <a:ext uri="{FF2B5EF4-FFF2-40B4-BE49-F238E27FC236}">
                  <a16:creationId xmlns:a16="http://schemas.microsoft.com/office/drawing/2014/main" id="{0AAB06EA-BD72-204E-2331-5ADA684865D6}"/>
                </a:ext>
              </a:extLst>
            </p:cNvPr>
            <p:cNvGrpSpPr/>
            <p:nvPr/>
          </p:nvGrpSpPr>
          <p:grpSpPr>
            <a:xfrm>
              <a:off x="-1" y="0"/>
              <a:ext cx="2032314" cy="1016381"/>
              <a:chOff x="0" y="0"/>
              <a:chExt cx="2032313" cy="1016380"/>
            </a:xfrm>
          </p:grpSpPr>
          <p:sp>
            <p:nvSpPr>
              <p:cNvPr id="49" name="Logo">
                <a:extLst>
                  <a:ext uri="{FF2B5EF4-FFF2-40B4-BE49-F238E27FC236}">
                    <a16:creationId xmlns:a16="http://schemas.microsoft.com/office/drawing/2014/main" id="{E2A46CB7-6126-FAF4-587A-DD55008E4667}"/>
                  </a:ext>
                </a:extLst>
              </p:cNvPr>
              <p:cNvSpPr txBox="1"/>
              <p:nvPr/>
            </p:nvSpPr>
            <p:spPr>
              <a:xfrm>
                <a:off x="1009665" y="190150"/>
                <a:ext cx="1022648" cy="636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>
                    <a:solidFill>
                      <a:srgbClr val="D5D5D5"/>
                    </a:solidFill>
                  </a:defRPr>
                </a:lvl1pPr>
              </a:lstStyle>
              <a:p>
                <a:r>
                  <a:rPr sz="1400" dirty="0">
                    <a:latin typeface="Manrope" pitchFamily="2" charset="0"/>
                  </a:rPr>
                  <a:t>Logo</a:t>
                </a:r>
              </a:p>
            </p:txBody>
          </p:sp>
          <p:sp>
            <p:nvSpPr>
              <p:cNvPr id="50" name="Triangolo">
                <a:extLst>
                  <a:ext uri="{FF2B5EF4-FFF2-40B4-BE49-F238E27FC236}">
                    <a16:creationId xmlns:a16="http://schemas.microsoft.com/office/drawing/2014/main" id="{49414913-DF6E-3124-0037-4413F4E9DBA5}"/>
                  </a:ext>
                </a:extLst>
              </p:cNvPr>
              <p:cNvSpPr/>
              <p:nvPr/>
            </p:nvSpPr>
            <p:spPr>
              <a:xfrm>
                <a:off x="0" y="0"/>
                <a:ext cx="1016380" cy="1016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2756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Raggruppa">
              <a:extLst>
                <a:ext uri="{FF2B5EF4-FFF2-40B4-BE49-F238E27FC236}">
                  <a16:creationId xmlns:a16="http://schemas.microsoft.com/office/drawing/2014/main" id="{2E1D7F5F-ABE7-5DE5-9E9B-5271458A6691}"/>
                </a:ext>
              </a:extLst>
            </p:cNvPr>
            <p:cNvGrpSpPr/>
            <p:nvPr/>
          </p:nvGrpSpPr>
          <p:grpSpPr>
            <a:xfrm>
              <a:off x="2519023" y="0"/>
              <a:ext cx="2171829" cy="1016381"/>
              <a:chOff x="0" y="0"/>
              <a:chExt cx="2171826" cy="1016380"/>
            </a:xfrm>
          </p:grpSpPr>
          <p:sp>
            <p:nvSpPr>
              <p:cNvPr id="47" name="Logo">
                <a:extLst>
                  <a:ext uri="{FF2B5EF4-FFF2-40B4-BE49-F238E27FC236}">
                    <a16:creationId xmlns:a16="http://schemas.microsoft.com/office/drawing/2014/main" id="{FB792114-1E03-A8B8-F9F6-0BD1E522B30C}"/>
                  </a:ext>
                </a:extLst>
              </p:cNvPr>
              <p:cNvSpPr txBox="1"/>
              <p:nvPr/>
            </p:nvSpPr>
            <p:spPr>
              <a:xfrm>
                <a:off x="1149178" y="190150"/>
                <a:ext cx="1022648" cy="636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>
                    <a:solidFill>
                      <a:srgbClr val="D5D5D5"/>
                    </a:solidFill>
                  </a:defRPr>
                </a:lvl1pPr>
              </a:lstStyle>
              <a:p>
                <a:r>
                  <a:rPr sz="1400" dirty="0">
                    <a:latin typeface="Manrope" pitchFamily="2" charset="0"/>
                  </a:rPr>
                  <a:t>Logo</a:t>
                </a:r>
              </a:p>
            </p:txBody>
          </p:sp>
          <p:sp>
            <p:nvSpPr>
              <p:cNvPr id="48" name="Rettangolo arrotondato">
                <a:extLst>
                  <a:ext uri="{FF2B5EF4-FFF2-40B4-BE49-F238E27FC236}">
                    <a16:creationId xmlns:a16="http://schemas.microsoft.com/office/drawing/2014/main" id="{51D7D47B-E4A9-117B-C867-618C7B14273D}"/>
                  </a:ext>
                </a:extLst>
              </p:cNvPr>
              <p:cNvSpPr/>
              <p:nvPr/>
            </p:nvSpPr>
            <p:spPr>
              <a:xfrm>
                <a:off x="0" y="0"/>
                <a:ext cx="1016380" cy="1016380"/>
              </a:xfrm>
              <a:prstGeom prst="roundRect">
                <a:avLst>
                  <a:gd name="adj" fmla="val 9826"/>
                </a:avLst>
              </a:pr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2756">
                  <a:defRPr sz="3200">
                    <a:solidFill>
                      <a:srgbClr val="D5D5D5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2" name="Titolo 5">
            <a:extLst>
              <a:ext uri="{FF2B5EF4-FFF2-40B4-BE49-F238E27FC236}">
                <a16:creationId xmlns:a16="http://schemas.microsoft.com/office/drawing/2014/main" id="{FAD942FF-4AE3-BA4F-0D20-F8F6CDA75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287" y="1873912"/>
            <a:ext cx="6894110" cy="2324100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53" name="Tema / Titolo / Docente  |  00. 00. 0000">
            <a:extLst>
              <a:ext uri="{FF2B5EF4-FFF2-40B4-BE49-F238E27FC236}">
                <a16:creationId xmlns:a16="http://schemas.microsoft.com/office/drawing/2014/main" id="{21E39AD4-D17D-DA18-8557-753A1598EDBB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494701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31" name="Cerchio">
            <a:extLst>
              <a:ext uri="{FF2B5EF4-FFF2-40B4-BE49-F238E27FC236}">
                <a16:creationId xmlns:a16="http://schemas.microsoft.com/office/drawing/2014/main" id="{A9903704-CFC7-476C-9852-F48766C69614}"/>
              </a:ext>
            </a:extLst>
          </p:cNvPr>
          <p:cNvSpPr/>
          <p:nvPr userDrawn="1"/>
        </p:nvSpPr>
        <p:spPr>
          <a:xfrm rot="10800000">
            <a:off x="7559558" y="-2130267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30368"/>
                </a:srgbClr>
              </a:gs>
              <a:gs pos="13661">
                <a:srgbClr val="8896A9">
                  <a:alpha val="15184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32" name="Cerchio">
            <a:extLst>
              <a:ext uri="{FF2B5EF4-FFF2-40B4-BE49-F238E27FC236}">
                <a16:creationId xmlns:a16="http://schemas.microsoft.com/office/drawing/2014/main" id="{A6756836-4360-4832-91E9-DC1FED362D89}"/>
              </a:ext>
            </a:extLst>
          </p:cNvPr>
          <p:cNvSpPr/>
          <p:nvPr userDrawn="1"/>
        </p:nvSpPr>
        <p:spPr>
          <a:xfrm>
            <a:off x="7559558" y="1879907"/>
            <a:ext cx="4010432" cy="4010171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30000"/>
                </a:srgbClr>
              </a:gs>
              <a:gs pos="13661">
                <a:srgbClr val="8896A9">
                  <a:alpha val="14846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>
                    <a:alpha val="20092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21D738D7-7E88-4675-A0EF-E3BAD613F5D5}"/>
              </a:ext>
            </a:extLst>
          </p:cNvPr>
          <p:cNvCxnSpPr>
            <a:cxnSpLocks/>
          </p:cNvCxnSpPr>
          <p:nvPr userDrawn="1"/>
        </p:nvCxnSpPr>
        <p:spPr>
          <a:xfrm>
            <a:off x="11569992" y="-973483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diritto 53">
            <a:extLst>
              <a:ext uri="{FF2B5EF4-FFF2-40B4-BE49-F238E27FC236}">
                <a16:creationId xmlns:a16="http://schemas.microsoft.com/office/drawing/2014/main" id="{F9039971-82D3-47A9-A22B-57F88091170C}"/>
              </a:ext>
            </a:extLst>
          </p:cNvPr>
          <p:cNvCxnSpPr>
            <a:cxnSpLocks/>
          </p:cNvCxnSpPr>
          <p:nvPr userDrawn="1"/>
        </p:nvCxnSpPr>
        <p:spPr>
          <a:xfrm>
            <a:off x="7559558" y="-973483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diritto 54">
            <a:extLst>
              <a:ext uri="{FF2B5EF4-FFF2-40B4-BE49-F238E27FC236}">
                <a16:creationId xmlns:a16="http://schemas.microsoft.com/office/drawing/2014/main" id="{646E7D75-6D87-4823-9E66-BDAA6D07313A}"/>
              </a:ext>
            </a:extLst>
          </p:cNvPr>
          <p:cNvCxnSpPr>
            <a:cxnSpLocks/>
          </p:cNvCxnSpPr>
          <p:nvPr userDrawn="1"/>
        </p:nvCxnSpPr>
        <p:spPr>
          <a:xfrm>
            <a:off x="0" y="1879907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Elemento grafico 26">
            <a:extLst>
              <a:ext uri="{FF2B5EF4-FFF2-40B4-BE49-F238E27FC236}">
                <a16:creationId xmlns:a16="http://schemas.microsoft.com/office/drawing/2014/main" id="{FF578DCB-6598-48EB-937C-141C852D44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412" y="6129055"/>
            <a:ext cx="1548000" cy="5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006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D">
    <p:bg>
      <p:bgPr>
        <a:gradFill>
          <a:gsLst>
            <a:gs pos="100000">
              <a:srgbClr val="8795A8"/>
            </a:gs>
            <a:gs pos="27000">
              <a:srgbClr val="102C5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>
            <a:extLst>
              <a:ext uri="{FF2B5EF4-FFF2-40B4-BE49-F238E27FC236}">
                <a16:creationId xmlns:a16="http://schemas.microsoft.com/office/drawing/2014/main" id="{0F18E289-8097-CB41-B2E0-E50D794D361D}"/>
              </a:ext>
            </a:extLst>
          </p:cNvPr>
          <p:cNvSpPr/>
          <p:nvPr userDrawn="1"/>
        </p:nvSpPr>
        <p:spPr>
          <a:xfrm>
            <a:off x="2609" y="1424519"/>
            <a:ext cx="10887979" cy="10887270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15412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34" name="t">
            <a:extLst>
              <a:ext uri="{FF2B5EF4-FFF2-40B4-BE49-F238E27FC236}">
                <a16:creationId xmlns:a16="http://schemas.microsoft.com/office/drawing/2014/main" id="{5904BB58-3F14-9C88-2C51-FC53AD74ECDB}"/>
              </a:ext>
            </a:extLst>
          </p:cNvPr>
          <p:cNvSpPr/>
          <p:nvPr userDrawn="1"/>
        </p:nvSpPr>
        <p:spPr>
          <a:xfrm>
            <a:off x="-13900" y="5890078"/>
            <a:ext cx="12220596" cy="9780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grpSp>
        <p:nvGrpSpPr>
          <p:cNvPr id="35" name="Raggruppa">
            <a:extLst>
              <a:ext uri="{FF2B5EF4-FFF2-40B4-BE49-F238E27FC236}">
                <a16:creationId xmlns:a16="http://schemas.microsoft.com/office/drawing/2014/main" id="{10E0AFDC-3F66-1CFB-E987-27D87A91FC3E}"/>
              </a:ext>
            </a:extLst>
          </p:cNvPr>
          <p:cNvGrpSpPr/>
          <p:nvPr userDrawn="1"/>
        </p:nvGrpSpPr>
        <p:grpSpPr>
          <a:xfrm>
            <a:off x="2454737" y="6112429"/>
            <a:ext cx="774301" cy="512711"/>
            <a:chOff x="55030" y="-1"/>
            <a:chExt cx="1548497" cy="1025419"/>
          </a:xfrm>
        </p:grpSpPr>
        <p:sp>
          <p:nvSpPr>
            <p:cNvPr id="36" name="Dicitura 01">
              <a:extLst>
                <a:ext uri="{FF2B5EF4-FFF2-40B4-BE49-F238E27FC236}">
                  <a16:creationId xmlns:a16="http://schemas.microsoft.com/office/drawing/2014/main" id="{10073F5C-DD0F-6D06-4F37-6385373A1AB7}"/>
                </a:ext>
              </a:extLst>
            </p:cNvPr>
            <p:cNvSpPr txBox="1"/>
            <p:nvPr/>
          </p:nvSpPr>
          <p:spPr>
            <a:xfrm>
              <a:off x="55030" y="102541"/>
              <a:ext cx="1391313" cy="482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200">
                  <a:solidFill>
                    <a:srgbClr val="102C53"/>
                  </a:solidFill>
                </a:defRPr>
              </a:lvl1pPr>
            </a:lstStyle>
            <a:p>
              <a:r>
                <a:rPr sz="900" b="1" dirty="0" err="1">
                  <a:latin typeface="Manrope" pitchFamily="2" charset="0"/>
                </a:rPr>
                <a:t>Dicitura</a:t>
              </a:r>
              <a:r>
                <a:rPr sz="900" b="1" dirty="0">
                  <a:latin typeface="Manrope" pitchFamily="2" charset="0"/>
                </a:rPr>
                <a:t> 01</a:t>
              </a:r>
            </a:p>
          </p:txBody>
        </p:sp>
        <p:sp>
          <p:nvSpPr>
            <p:cNvPr id="37" name="Linea">
              <a:extLst>
                <a:ext uri="{FF2B5EF4-FFF2-40B4-BE49-F238E27FC236}">
                  <a16:creationId xmlns:a16="http://schemas.microsoft.com/office/drawing/2014/main" id="{A2D93BEA-CDAB-B761-4314-7A4D96C6DDEB}"/>
                </a:ext>
              </a:extLst>
            </p:cNvPr>
            <p:cNvSpPr/>
            <p:nvPr/>
          </p:nvSpPr>
          <p:spPr>
            <a:xfrm flipV="1">
              <a:off x="1603526" y="-1"/>
              <a:ext cx="1" cy="1025419"/>
            </a:xfrm>
            <a:prstGeom prst="line">
              <a:avLst/>
            </a:prstGeom>
            <a:noFill/>
            <a:ln w="9525" cap="flat">
              <a:solidFill>
                <a:srgbClr val="102C5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38" dirty="0">
                <a:latin typeface="Manrope" pitchFamily="2" charset="0"/>
              </a:endParaRPr>
            </a:p>
          </p:txBody>
        </p:sp>
      </p:grpSp>
      <p:grpSp>
        <p:nvGrpSpPr>
          <p:cNvPr id="38" name="Raggruppa">
            <a:extLst>
              <a:ext uri="{FF2B5EF4-FFF2-40B4-BE49-F238E27FC236}">
                <a16:creationId xmlns:a16="http://schemas.microsoft.com/office/drawing/2014/main" id="{56DCEED6-6F0E-CCBB-2279-C15A32771039}"/>
              </a:ext>
            </a:extLst>
          </p:cNvPr>
          <p:cNvGrpSpPr/>
          <p:nvPr userDrawn="1"/>
        </p:nvGrpSpPr>
        <p:grpSpPr>
          <a:xfrm>
            <a:off x="6067169" y="6112429"/>
            <a:ext cx="790072" cy="512711"/>
            <a:chOff x="70058" y="-1"/>
            <a:chExt cx="1580036" cy="1025419"/>
          </a:xfrm>
        </p:grpSpPr>
        <p:sp>
          <p:nvSpPr>
            <p:cNvPr id="39" name="Dicitura 02">
              <a:extLst>
                <a:ext uri="{FF2B5EF4-FFF2-40B4-BE49-F238E27FC236}">
                  <a16:creationId xmlns:a16="http://schemas.microsoft.com/office/drawing/2014/main" id="{65F304E2-7E9C-B774-6D16-605FDABF18A3}"/>
                </a:ext>
              </a:extLst>
            </p:cNvPr>
            <p:cNvSpPr txBox="1"/>
            <p:nvPr/>
          </p:nvSpPr>
          <p:spPr>
            <a:xfrm>
              <a:off x="70058" y="102541"/>
              <a:ext cx="1426577" cy="482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200">
                  <a:solidFill>
                    <a:srgbClr val="102C53"/>
                  </a:solidFill>
                </a:defRPr>
              </a:lvl1pPr>
            </a:lstStyle>
            <a:p>
              <a:r>
                <a:rPr sz="900" b="1" dirty="0" err="1">
                  <a:latin typeface="Manrope" pitchFamily="2" charset="0"/>
                </a:rPr>
                <a:t>Dicitura</a:t>
              </a:r>
              <a:r>
                <a:rPr sz="900" b="1" dirty="0">
                  <a:latin typeface="Manrope" pitchFamily="2" charset="0"/>
                </a:rPr>
                <a:t> 02</a:t>
              </a:r>
            </a:p>
          </p:txBody>
        </p:sp>
        <p:sp>
          <p:nvSpPr>
            <p:cNvPr id="40" name="Linea">
              <a:extLst>
                <a:ext uri="{FF2B5EF4-FFF2-40B4-BE49-F238E27FC236}">
                  <a16:creationId xmlns:a16="http://schemas.microsoft.com/office/drawing/2014/main" id="{0D3513D8-03DF-07FB-C95C-75AB43EA944A}"/>
                </a:ext>
              </a:extLst>
            </p:cNvPr>
            <p:cNvSpPr/>
            <p:nvPr/>
          </p:nvSpPr>
          <p:spPr>
            <a:xfrm flipV="1">
              <a:off x="1650093" y="-1"/>
              <a:ext cx="1" cy="1025419"/>
            </a:xfrm>
            <a:prstGeom prst="line">
              <a:avLst/>
            </a:prstGeom>
            <a:noFill/>
            <a:ln w="9525" cap="flat">
              <a:solidFill>
                <a:srgbClr val="102C5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38" dirty="0">
                <a:latin typeface="Manrope" pitchFamily="2" charset="0"/>
              </a:endParaRPr>
            </a:p>
          </p:txBody>
        </p:sp>
      </p:grpSp>
      <p:grpSp>
        <p:nvGrpSpPr>
          <p:cNvPr id="41" name="Raggruppa">
            <a:extLst>
              <a:ext uri="{FF2B5EF4-FFF2-40B4-BE49-F238E27FC236}">
                <a16:creationId xmlns:a16="http://schemas.microsoft.com/office/drawing/2014/main" id="{EE4E4B32-B5F8-3F30-EE38-C91ECC226870}"/>
              </a:ext>
            </a:extLst>
          </p:cNvPr>
          <p:cNvGrpSpPr/>
          <p:nvPr userDrawn="1"/>
        </p:nvGrpSpPr>
        <p:grpSpPr>
          <a:xfrm>
            <a:off x="7104925" y="6152538"/>
            <a:ext cx="979517" cy="453158"/>
            <a:chOff x="60711" y="0"/>
            <a:chExt cx="1958904" cy="906313"/>
          </a:xfrm>
        </p:grpSpPr>
        <p:sp>
          <p:nvSpPr>
            <p:cNvPr id="42" name="Logo">
              <a:extLst>
                <a:ext uri="{FF2B5EF4-FFF2-40B4-BE49-F238E27FC236}">
                  <a16:creationId xmlns:a16="http://schemas.microsoft.com/office/drawing/2014/main" id="{01F912F9-4CA7-0309-4362-4AE504D449B0}"/>
                </a:ext>
              </a:extLst>
            </p:cNvPr>
            <p:cNvSpPr txBox="1"/>
            <p:nvPr/>
          </p:nvSpPr>
          <p:spPr>
            <a:xfrm>
              <a:off x="996967" y="135122"/>
              <a:ext cx="1022648" cy="636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D5D5D5"/>
                  </a:solidFill>
                </a:defRPr>
              </a:lvl1pPr>
            </a:lstStyle>
            <a:p>
              <a:r>
                <a:rPr sz="1400" dirty="0">
                  <a:latin typeface="Manrope" pitchFamily="2" charset="0"/>
                </a:rPr>
                <a:t>Logo</a:t>
              </a:r>
            </a:p>
          </p:txBody>
        </p:sp>
        <p:sp>
          <p:nvSpPr>
            <p:cNvPr id="43" name="Poligono">
              <a:extLst>
                <a:ext uri="{FF2B5EF4-FFF2-40B4-BE49-F238E27FC236}">
                  <a16:creationId xmlns:a16="http://schemas.microsoft.com/office/drawing/2014/main" id="{1A2CDB77-2460-9096-7611-C3E31F3AB038}"/>
                </a:ext>
              </a:extLst>
            </p:cNvPr>
            <p:cNvSpPr/>
            <p:nvPr/>
          </p:nvSpPr>
          <p:spPr>
            <a:xfrm>
              <a:off x="60711" y="0"/>
              <a:ext cx="784891" cy="906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56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Raggruppa">
            <a:extLst>
              <a:ext uri="{FF2B5EF4-FFF2-40B4-BE49-F238E27FC236}">
                <a16:creationId xmlns:a16="http://schemas.microsoft.com/office/drawing/2014/main" id="{E9DC9E88-ED5E-A322-CEF0-BA8C7730DD17}"/>
              </a:ext>
            </a:extLst>
          </p:cNvPr>
          <p:cNvGrpSpPr/>
          <p:nvPr userDrawn="1"/>
        </p:nvGrpSpPr>
        <p:grpSpPr>
          <a:xfrm>
            <a:off x="3478116" y="6125021"/>
            <a:ext cx="2345580" cy="508191"/>
            <a:chOff x="-1" y="0"/>
            <a:chExt cx="4690853" cy="1016381"/>
          </a:xfrm>
        </p:grpSpPr>
        <p:grpSp>
          <p:nvGrpSpPr>
            <p:cNvPr id="45" name="Raggruppa">
              <a:extLst>
                <a:ext uri="{FF2B5EF4-FFF2-40B4-BE49-F238E27FC236}">
                  <a16:creationId xmlns:a16="http://schemas.microsoft.com/office/drawing/2014/main" id="{0AAB06EA-BD72-204E-2331-5ADA684865D6}"/>
                </a:ext>
              </a:extLst>
            </p:cNvPr>
            <p:cNvGrpSpPr/>
            <p:nvPr/>
          </p:nvGrpSpPr>
          <p:grpSpPr>
            <a:xfrm>
              <a:off x="-1" y="0"/>
              <a:ext cx="2032314" cy="1016381"/>
              <a:chOff x="0" y="0"/>
              <a:chExt cx="2032313" cy="1016380"/>
            </a:xfrm>
          </p:grpSpPr>
          <p:sp>
            <p:nvSpPr>
              <p:cNvPr id="49" name="Logo">
                <a:extLst>
                  <a:ext uri="{FF2B5EF4-FFF2-40B4-BE49-F238E27FC236}">
                    <a16:creationId xmlns:a16="http://schemas.microsoft.com/office/drawing/2014/main" id="{E2A46CB7-6126-FAF4-587A-DD55008E4667}"/>
                  </a:ext>
                </a:extLst>
              </p:cNvPr>
              <p:cNvSpPr txBox="1"/>
              <p:nvPr/>
            </p:nvSpPr>
            <p:spPr>
              <a:xfrm>
                <a:off x="1009665" y="190150"/>
                <a:ext cx="1022648" cy="636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>
                    <a:solidFill>
                      <a:srgbClr val="D5D5D5"/>
                    </a:solidFill>
                  </a:defRPr>
                </a:lvl1pPr>
              </a:lstStyle>
              <a:p>
                <a:r>
                  <a:rPr sz="1400" dirty="0">
                    <a:latin typeface="Manrope" pitchFamily="2" charset="0"/>
                  </a:rPr>
                  <a:t>Logo</a:t>
                </a:r>
              </a:p>
            </p:txBody>
          </p:sp>
          <p:sp>
            <p:nvSpPr>
              <p:cNvPr id="50" name="Triangolo">
                <a:extLst>
                  <a:ext uri="{FF2B5EF4-FFF2-40B4-BE49-F238E27FC236}">
                    <a16:creationId xmlns:a16="http://schemas.microsoft.com/office/drawing/2014/main" id="{49414913-DF6E-3124-0037-4413F4E9DBA5}"/>
                  </a:ext>
                </a:extLst>
              </p:cNvPr>
              <p:cNvSpPr/>
              <p:nvPr/>
            </p:nvSpPr>
            <p:spPr>
              <a:xfrm>
                <a:off x="0" y="0"/>
                <a:ext cx="1016380" cy="1016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2756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Raggruppa">
              <a:extLst>
                <a:ext uri="{FF2B5EF4-FFF2-40B4-BE49-F238E27FC236}">
                  <a16:creationId xmlns:a16="http://schemas.microsoft.com/office/drawing/2014/main" id="{2E1D7F5F-ABE7-5DE5-9E9B-5271458A6691}"/>
                </a:ext>
              </a:extLst>
            </p:cNvPr>
            <p:cNvGrpSpPr/>
            <p:nvPr/>
          </p:nvGrpSpPr>
          <p:grpSpPr>
            <a:xfrm>
              <a:off x="2519023" y="0"/>
              <a:ext cx="2171829" cy="1016381"/>
              <a:chOff x="0" y="0"/>
              <a:chExt cx="2171826" cy="1016380"/>
            </a:xfrm>
          </p:grpSpPr>
          <p:sp>
            <p:nvSpPr>
              <p:cNvPr id="47" name="Logo">
                <a:extLst>
                  <a:ext uri="{FF2B5EF4-FFF2-40B4-BE49-F238E27FC236}">
                    <a16:creationId xmlns:a16="http://schemas.microsoft.com/office/drawing/2014/main" id="{FB792114-1E03-A8B8-F9F6-0BD1E522B30C}"/>
                  </a:ext>
                </a:extLst>
              </p:cNvPr>
              <p:cNvSpPr txBox="1"/>
              <p:nvPr/>
            </p:nvSpPr>
            <p:spPr>
              <a:xfrm>
                <a:off x="1149178" y="190150"/>
                <a:ext cx="1022648" cy="636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>
                    <a:solidFill>
                      <a:srgbClr val="D5D5D5"/>
                    </a:solidFill>
                  </a:defRPr>
                </a:lvl1pPr>
              </a:lstStyle>
              <a:p>
                <a:r>
                  <a:rPr sz="1400" dirty="0">
                    <a:latin typeface="Manrope" pitchFamily="2" charset="0"/>
                  </a:rPr>
                  <a:t>Logo</a:t>
                </a:r>
              </a:p>
            </p:txBody>
          </p:sp>
          <p:sp>
            <p:nvSpPr>
              <p:cNvPr id="48" name="Rettangolo arrotondato">
                <a:extLst>
                  <a:ext uri="{FF2B5EF4-FFF2-40B4-BE49-F238E27FC236}">
                    <a16:creationId xmlns:a16="http://schemas.microsoft.com/office/drawing/2014/main" id="{51D7D47B-E4A9-117B-C867-618C7B14273D}"/>
                  </a:ext>
                </a:extLst>
              </p:cNvPr>
              <p:cNvSpPr/>
              <p:nvPr/>
            </p:nvSpPr>
            <p:spPr>
              <a:xfrm>
                <a:off x="0" y="0"/>
                <a:ext cx="1016380" cy="1016380"/>
              </a:xfrm>
              <a:prstGeom prst="roundRect">
                <a:avLst>
                  <a:gd name="adj" fmla="val 9826"/>
                </a:avLst>
              </a:pr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2756">
                  <a:defRPr sz="3200">
                    <a:solidFill>
                      <a:srgbClr val="D5D5D5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2" name="Titolo 5">
            <a:extLst>
              <a:ext uri="{FF2B5EF4-FFF2-40B4-BE49-F238E27FC236}">
                <a16:creationId xmlns:a16="http://schemas.microsoft.com/office/drawing/2014/main" id="{FAD942FF-4AE3-BA4F-0D20-F8F6CDA75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287" y="1873912"/>
            <a:ext cx="10986218" cy="2324100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53" name="Tema / Titolo / Docente  |  00. 00. 0000">
            <a:extLst>
              <a:ext uri="{FF2B5EF4-FFF2-40B4-BE49-F238E27FC236}">
                <a16:creationId xmlns:a16="http://schemas.microsoft.com/office/drawing/2014/main" id="{21E39AD4-D17D-DA18-8557-753A1598EDBB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494701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62" name="Linea">
            <a:extLst>
              <a:ext uri="{FF2B5EF4-FFF2-40B4-BE49-F238E27FC236}">
                <a16:creationId xmlns:a16="http://schemas.microsoft.com/office/drawing/2014/main" id="{54CC51DA-C723-F8DB-C158-F298D04F09C3}"/>
              </a:ext>
            </a:extLst>
          </p:cNvPr>
          <p:cNvSpPr/>
          <p:nvPr userDrawn="1"/>
        </p:nvSpPr>
        <p:spPr>
          <a:xfrm>
            <a:off x="0" y="1416971"/>
            <a:ext cx="12192795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3" name="Linea">
            <a:extLst>
              <a:ext uri="{FF2B5EF4-FFF2-40B4-BE49-F238E27FC236}">
                <a16:creationId xmlns:a16="http://schemas.microsoft.com/office/drawing/2014/main" id="{212AA810-2E06-6DB2-CF2D-E8B825DA18E6}"/>
              </a:ext>
            </a:extLst>
          </p:cNvPr>
          <p:cNvSpPr/>
          <p:nvPr userDrawn="1"/>
        </p:nvSpPr>
        <p:spPr>
          <a:xfrm rot="10800000" flipH="1">
            <a:off x="10895557" y="-1590"/>
            <a:ext cx="1" cy="6855889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399" tIns="25399" rIns="25399" bIns="25399" anchor="ctr"/>
          <a:lstStyle/>
          <a:p>
            <a:endParaRPr sz="1200" dirty="0">
              <a:latin typeface="Manrope" pitchFamily="2" charset="0"/>
            </a:endParaRPr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1526C403-D8EF-49F4-AE98-8D0CC36DA1EF}"/>
              </a:ext>
            </a:extLst>
          </p:cNvPr>
          <p:cNvSpPr/>
          <p:nvPr userDrawn="1"/>
        </p:nvSpPr>
        <p:spPr>
          <a:xfrm>
            <a:off x="2609" y="-9470299"/>
            <a:ext cx="10887979" cy="10887270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15412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pic>
        <p:nvPicPr>
          <p:cNvPr id="27" name="Elemento grafico 26">
            <a:extLst>
              <a:ext uri="{FF2B5EF4-FFF2-40B4-BE49-F238E27FC236}">
                <a16:creationId xmlns:a16="http://schemas.microsoft.com/office/drawing/2014/main" id="{73E11A02-42E0-4BB1-B98B-BE09A4A6F5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412" y="6129055"/>
            <a:ext cx="1548000" cy="5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67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e 10">
            <a:extLst>
              <a:ext uri="{FF2B5EF4-FFF2-40B4-BE49-F238E27FC236}">
                <a16:creationId xmlns:a16="http://schemas.microsoft.com/office/drawing/2014/main" id="{35E14663-8764-4DCE-B9CB-7C9A4CEA9BB5}"/>
              </a:ext>
            </a:extLst>
          </p:cNvPr>
          <p:cNvSpPr/>
          <p:nvPr userDrawn="1"/>
        </p:nvSpPr>
        <p:spPr>
          <a:xfrm rot="6083929">
            <a:off x="1311375" y="1414011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E134B4D-D1C6-403C-87F8-32776FD0E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7C40DD1-2473-433A-86AF-A19E5D1CA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E4E6DD-3673-45F3-B980-656947B0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4D2183DA-6999-4DF4-AE0B-EDCD20466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5931" y="3961597"/>
            <a:ext cx="3091107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051853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a">
            <a:extLst>
              <a:ext uri="{FF2B5EF4-FFF2-40B4-BE49-F238E27FC236}">
                <a16:creationId xmlns:a16="http://schemas.microsoft.com/office/drawing/2014/main" id="{06A5565B-3792-761F-D5E8-89E83049F337}"/>
              </a:ext>
            </a:extLst>
          </p:cNvPr>
          <p:cNvSpPr/>
          <p:nvPr userDrawn="1"/>
        </p:nvSpPr>
        <p:spPr>
          <a:xfrm>
            <a:off x="0" y="3429000"/>
            <a:ext cx="12192795" cy="0"/>
          </a:xfrm>
          <a:prstGeom prst="line">
            <a:avLst/>
          </a:prstGeom>
          <a:ln w="6350">
            <a:solidFill>
              <a:srgbClr val="102C53">
                <a:alpha val="5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2" name="Linea">
            <a:extLst>
              <a:ext uri="{FF2B5EF4-FFF2-40B4-BE49-F238E27FC236}">
                <a16:creationId xmlns:a16="http://schemas.microsoft.com/office/drawing/2014/main" id="{39CEE595-3918-20DF-0A93-E1BE36E4BCF4}"/>
              </a:ext>
            </a:extLst>
          </p:cNvPr>
          <p:cNvSpPr/>
          <p:nvPr userDrawn="1"/>
        </p:nvSpPr>
        <p:spPr>
          <a:xfrm flipV="1">
            <a:off x="11566815" y="15448"/>
            <a:ext cx="0" cy="6827108"/>
          </a:xfrm>
          <a:prstGeom prst="line">
            <a:avLst/>
          </a:prstGeom>
          <a:ln w="6350">
            <a:solidFill>
              <a:srgbClr val="102C53">
                <a:alpha val="5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3" name="Linea">
            <a:extLst>
              <a:ext uri="{FF2B5EF4-FFF2-40B4-BE49-F238E27FC236}">
                <a16:creationId xmlns:a16="http://schemas.microsoft.com/office/drawing/2014/main" id="{1FF15F9B-EC12-8E00-194B-C92BF9532474}"/>
              </a:ext>
            </a:extLst>
          </p:cNvPr>
          <p:cNvSpPr/>
          <p:nvPr userDrawn="1"/>
        </p:nvSpPr>
        <p:spPr>
          <a:xfrm flipV="1">
            <a:off x="7562733" y="15448"/>
            <a:ext cx="0" cy="6827108"/>
          </a:xfrm>
          <a:prstGeom prst="line">
            <a:avLst/>
          </a:prstGeom>
          <a:ln w="6350">
            <a:solidFill>
              <a:srgbClr val="102C53">
                <a:alpha val="5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4" name="Tema / Titolo / Docente  |  00. 00. 0000">
            <a:extLst>
              <a:ext uri="{FF2B5EF4-FFF2-40B4-BE49-F238E27FC236}">
                <a16:creationId xmlns:a16="http://schemas.microsoft.com/office/drawing/2014/main" id="{1DCB0E58-CB34-9BB0-27A9-F358FEB81E9A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17" name="Titolo 5">
            <a:extLst>
              <a:ext uri="{FF2B5EF4-FFF2-40B4-BE49-F238E27FC236}">
                <a16:creationId xmlns:a16="http://schemas.microsoft.com/office/drawing/2014/main" id="{4DAF60AC-FCFA-4F79-8AA6-85AC61BFAA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287" y="3429000"/>
            <a:ext cx="6953096" cy="2324100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21" name="Cerchio">
            <a:extLst>
              <a:ext uri="{FF2B5EF4-FFF2-40B4-BE49-F238E27FC236}">
                <a16:creationId xmlns:a16="http://schemas.microsoft.com/office/drawing/2014/main" id="{6E7576C8-25DA-044B-E1DD-8104EE1A54CF}"/>
              </a:ext>
            </a:extLst>
          </p:cNvPr>
          <p:cNvSpPr/>
          <p:nvPr userDrawn="1"/>
        </p:nvSpPr>
        <p:spPr>
          <a:xfrm rot="5400000">
            <a:off x="7572787" y="-581302"/>
            <a:ext cx="4010172" cy="4010432"/>
          </a:xfrm>
          <a:prstGeom prst="ellipse">
            <a:avLst/>
          </a:prstGeom>
          <a:gradFill flip="none" rotWithShape="1">
            <a:gsLst>
              <a:gs pos="85000">
                <a:srgbClr val="FFFFFF">
                  <a:alpha val="0"/>
                </a:srgbClr>
              </a:gs>
              <a:gs pos="0">
                <a:srgbClr val="8795A8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22" name="Cerchio">
            <a:extLst>
              <a:ext uri="{FF2B5EF4-FFF2-40B4-BE49-F238E27FC236}">
                <a16:creationId xmlns:a16="http://schemas.microsoft.com/office/drawing/2014/main" id="{30211EF7-C505-8055-D080-3F3D88BB6BE8}"/>
              </a:ext>
            </a:extLst>
          </p:cNvPr>
          <p:cNvSpPr/>
          <p:nvPr userDrawn="1"/>
        </p:nvSpPr>
        <p:spPr>
          <a:xfrm rot="16200000">
            <a:off x="7572787" y="3428871"/>
            <a:ext cx="4010172" cy="4010432"/>
          </a:xfrm>
          <a:prstGeom prst="ellipse">
            <a:avLst/>
          </a:prstGeom>
          <a:gradFill flip="none" rotWithShape="1">
            <a:gsLst>
              <a:gs pos="85000">
                <a:srgbClr val="FFFFFF">
                  <a:alpha val="0"/>
                </a:srgbClr>
              </a:gs>
              <a:gs pos="0">
                <a:srgbClr val="8795A8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Manrope" pitchFamily="2" charset="0"/>
              <a:cs typeface="Arial" panose="020B0604020202020204" pitchFamily="34" charset="0"/>
            </a:endParaRPr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51B1F0B2-95BC-48D0-A4B9-DD912BE07B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559" y="557094"/>
            <a:ext cx="2088000" cy="6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88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7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tudente-6.jpg">
            <a:extLst>
              <a:ext uri="{FF2B5EF4-FFF2-40B4-BE49-F238E27FC236}">
                <a16:creationId xmlns:a16="http://schemas.microsoft.com/office/drawing/2014/main" id="{DA0DDB76-F351-4164-94AE-C6D2D1E45F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8" b="7868"/>
          <a:stretch/>
        </p:blipFill>
        <p:spPr>
          <a:xfrm>
            <a:off x="1" y="-15446"/>
            <a:ext cx="12202569" cy="6873447"/>
          </a:xfrm>
          <a:prstGeom prst="rect">
            <a:avLst/>
          </a:prstGeom>
        </p:spPr>
      </p:pic>
      <p:sp>
        <p:nvSpPr>
          <p:cNvPr id="12" name="Rettangolo">
            <a:extLst>
              <a:ext uri="{FF2B5EF4-FFF2-40B4-BE49-F238E27FC236}">
                <a16:creationId xmlns:a16="http://schemas.microsoft.com/office/drawing/2014/main" id="{A66CE9DD-F14C-4A96-8D86-1FA07F6449E0}"/>
              </a:ext>
            </a:extLst>
          </p:cNvPr>
          <p:cNvSpPr/>
          <p:nvPr userDrawn="1"/>
        </p:nvSpPr>
        <p:spPr>
          <a:xfrm>
            <a:off x="0" y="0"/>
            <a:ext cx="12212345" cy="68580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72000">
                <a:srgbClr val="FFFFFF"/>
              </a:gs>
            </a:gsLst>
            <a:lin ang="5400000" scaled="0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inea">
            <a:extLst>
              <a:ext uri="{FF2B5EF4-FFF2-40B4-BE49-F238E27FC236}">
                <a16:creationId xmlns:a16="http://schemas.microsoft.com/office/drawing/2014/main" id="{B39406AE-79B6-49A1-923B-123760D8505F}"/>
              </a:ext>
            </a:extLst>
          </p:cNvPr>
          <p:cNvSpPr/>
          <p:nvPr userDrawn="1"/>
        </p:nvSpPr>
        <p:spPr>
          <a:xfrm>
            <a:off x="0" y="1980994"/>
            <a:ext cx="12192795" cy="0"/>
          </a:xfrm>
          <a:prstGeom prst="line">
            <a:avLst/>
          </a:prstGeom>
          <a:ln w="6350">
            <a:solidFill>
              <a:schemeClr val="accent1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7" name="Linea">
            <a:extLst>
              <a:ext uri="{FF2B5EF4-FFF2-40B4-BE49-F238E27FC236}">
                <a16:creationId xmlns:a16="http://schemas.microsoft.com/office/drawing/2014/main" id="{DCC9F3C9-7921-43F1-BB63-5744C63E565E}"/>
              </a:ext>
            </a:extLst>
          </p:cNvPr>
          <p:cNvSpPr/>
          <p:nvPr userDrawn="1"/>
        </p:nvSpPr>
        <p:spPr>
          <a:xfrm flipV="1">
            <a:off x="10715224" y="15448"/>
            <a:ext cx="0" cy="6827108"/>
          </a:xfrm>
          <a:prstGeom prst="line">
            <a:avLst/>
          </a:prstGeom>
          <a:ln w="6350">
            <a:solidFill>
              <a:schemeClr val="tx2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1CCADD42-EE9E-4858-B6FB-01BA6E38FAD3}"/>
              </a:ext>
            </a:extLst>
          </p:cNvPr>
          <p:cNvSpPr/>
          <p:nvPr userDrawn="1"/>
        </p:nvSpPr>
        <p:spPr>
          <a:xfrm rot="18900000">
            <a:off x="-172754" y="1980994"/>
            <a:ext cx="10887979" cy="10887270"/>
          </a:xfrm>
          <a:prstGeom prst="ellipse">
            <a:avLst/>
          </a:prstGeom>
          <a:gradFill flip="none" rotWithShape="1">
            <a:gsLst>
              <a:gs pos="85000">
                <a:srgbClr val="FFFFFF">
                  <a:alpha val="0"/>
                </a:srgbClr>
              </a:gs>
              <a:gs pos="0">
                <a:schemeClr val="accent3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lang="it-IT" sz="1600" dirty="0">
              <a:solidFill>
                <a:srgbClr val="FFFFFF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15" name="Tema / Titolo / Docente  |  00. 00. 0000">
            <a:extLst>
              <a:ext uri="{FF2B5EF4-FFF2-40B4-BE49-F238E27FC236}">
                <a16:creationId xmlns:a16="http://schemas.microsoft.com/office/drawing/2014/main" id="{43EB2AAE-2F64-43C5-B8E8-F199350D7390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>
              <a:lnSpc>
                <a:spcPct val="100000"/>
              </a:lnSpc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16" name="Titolo 5">
            <a:extLst>
              <a:ext uri="{FF2B5EF4-FFF2-40B4-BE49-F238E27FC236}">
                <a16:creationId xmlns:a16="http://schemas.microsoft.com/office/drawing/2014/main" id="{E8F7923B-B8EC-4C6A-A6CA-70D16747DB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376" y="3448466"/>
            <a:ext cx="6953096" cy="2108271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18" name="Segnaposto testo 11">
            <a:extLst>
              <a:ext uri="{FF2B5EF4-FFF2-40B4-BE49-F238E27FC236}">
                <a16:creationId xmlns:a16="http://schemas.microsoft.com/office/drawing/2014/main" id="{7B2691BB-C18A-4BDF-B8C5-3FE9669646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0710" y="2898987"/>
            <a:ext cx="4833938" cy="39211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Sottotitolo</a:t>
            </a:r>
          </a:p>
        </p:txBody>
      </p:sp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FD1FC0B6-D466-4AA7-8BF6-E6C5BD1539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306" y="554831"/>
            <a:ext cx="2088000" cy="6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57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udente-6.jpg">
            <a:extLst>
              <a:ext uri="{FF2B5EF4-FFF2-40B4-BE49-F238E27FC236}">
                <a16:creationId xmlns:a16="http://schemas.microsoft.com/office/drawing/2014/main" id="{9A8088A1-BE02-A45C-F2B7-D9182C7D2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t="901" r="14721" b="26146"/>
          <a:stretch/>
        </p:blipFill>
        <p:spPr>
          <a:xfrm>
            <a:off x="1" y="-15446"/>
            <a:ext cx="12202569" cy="6873447"/>
          </a:xfrm>
          <a:prstGeom prst="rect">
            <a:avLst/>
          </a:prstGeom>
        </p:spPr>
      </p:pic>
      <p:sp>
        <p:nvSpPr>
          <p:cNvPr id="13" name="Rettangolo">
            <a:extLst>
              <a:ext uri="{FF2B5EF4-FFF2-40B4-BE49-F238E27FC236}">
                <a16:creationId xmlns:a16="http://schemas.microsoft.com/office/drawing/2014/main" id="{C0958222-67A2-407E-B29D-7EAE366C03C4}"/>
              </a:ext>
            </a:extLst>
          </p:cNvPr>
          <p:cNvSpPr/>
          <p:nvPr userDrawn="1"/>
        </p:nvSpPr>
        <p:spPr>
          <a:xfrm>
            <a:off x="-9775" y="0"/>
            <a:ext cx="12212345" cy="68580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46000">
                <a:schemeClr val="accent1">
                  <a:alpha val="40000"/>
                </a:schemeClr>
              </a:gs>
              <a:gs pos="72000">
                <a:schemeClr val="accent1"/>
              </a:gs>
            </a:gsLst>
            <a:lin ang="5400000" scaled="0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inea">
            <a:extLst>
              <a:ext uri="{FF2B5EF4-FFF2-40B4-BE49-F238E27FC236}">
                <a16:creationId xmlns:a16="http://schemas.microsoft.com/office/drawing/2014/main" id="{B39406AE-79B6-49A1-923B-123760D8505F}"/>
              </a:ext>
            </a:extLst>
          </p:cNvPr>
          <p:cNvSpPr/>
          <p:nvPr userDrawn="1"/>
        </p:nvSpPr>
        <p:spPr>
          <a:xfrm>
            <a:off x="0" y="1980994"/>
            <a:ext cx="12192795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7" name="Linea">
            <a:extLst>
              <a:ext uri="{FF2B5EF4-FFF2-40B4-BE49-F238E27FC236}">
                <a16:creationId xmlns:a16="http://schemas.microsoft.com/office/drawing/2014/main" id="{DCC9F3C9-7921-43F1-BB63-5744C63E565E}"/>
              </a:ext>
            </a:extLst>
          </p:cNvPr>
          <p:cNvSpPr/>
          <p:nvPr userDrawn="1"/>
        </p:nvSpPr>
        <p:spPr>
          <a:xfrm flipV="1">
            <a:off x="10715224" y="15448"/>
            <a:ext cx="0" cy="6827108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1CCADD42-EE9E-4858-B6FB-01BA6E38FAD3}"/>
              </a:ext>
            </a:extLst>
          </p:cNvPr>
          <p:cNvSpPr/>
          <p:nvPr userDrawn="1"/>
        </p:nvSpPr>
        <p:spPr>
          <a:xfrm rot="20927104">
            <a:off x="-172754" y="1980994"/>
            <a:ext cx="10887979" cy="10887270"/>
          </a:xfrm>
          <a:prstGeom prst="ellipse">
            <a:avLst/>
          </a:prstGeom>
          <a:gradFill flip="none" rotWithShape="1">
            <a:gsLst>
              <a:gs pos="9000">
                <a:schemeClr val="bg1">
                  <a:alpha val="40000"/>
                </a:schemeClr>
              </a:gs>
              <a:gs pos="80000">
                <a:schemeClr val="bg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15" name="Tema / Titolo / Docente  |  00. 00. 0000">
            <a:extLst>
              <a:ext uri="{FF2B5EF4-FFF2-40B4-BE49-F238E27FC236}">
                <a16:creationId xmlns:a16="http://schemas.microsoft.com/office/drawing/2014/main" id="{43EB2AAE-2F64-43C5-B8E8-F199350D7390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>
              <a:lnSpc>
                <a:spcPct val="100000"/>
              </a:lnSpc>
              <a:defRPr sz="1200">
                <a:solidFill>
                  <a:schemeClr val="bg1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16" name="Titolo 5">
            <a:extLst>
              <a:ext uri="{FF2B5EF4-FFF2-40B4-BE49-F238E27FC236}">
                <a16:creationId xmlns:a16="http://schemas.microsoft.com/office/drawing/2014/main" id="{E8F7923B-B8EC-4C6A-A6CA-70D16747DB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375" y="3448466"/>
            <a:ext cx="9719547" cy="2108271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18" name="Segnaposto testo 11">
            <a:extLst>
              <a:ext uri="{FF2B5EF4-FFF2-40B4-BE49-F238E27FC236}">
                <a16:creationId xmlns:a16="http://schemas.microsoft.com/office/drawing/2014/main" id="{7B2691BB-C18A-4BDF-B8C5-3FE9669646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0710" y="2898987"/>
            <a:ext cx="4833938" cy="39211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Sottotitolo</a:t>
            </a:r>
          </a:p>
        </p:txBody>
      </p:sp>
      <p:pic>
        <p:nvPicPr>
          <p:cNvPr id="20" name="Elemento grafico 19">
            <a:extLst>
              <a:ext uri="{FF2B5EF4-FFF2-40B4-BE49-F238E27FC236}">
                <a16:creationId xmlns:a16="http://schemas.microsoft.com/office/drawing/2014/main" id="{C25B4BF5-56C8-4835-8120-0EDA4A4098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306" y="554831"/>
            <a:ext cx="2088000" cy="6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423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Finale">
    <p:bg>
      <p:bgPr>
        <a:gradFill>
          <a:gsLst>
            <a:gs pos="0">
              <a:schemeClr val="tx1"/>
            </a:gs>
            <a:gs pos="100000">
              <a:srgbClr val="102C5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erchio">
            <a:extLst>
              <a:ext uri="{FF2B5EF4-FFF2-40B4-BE49-F238E27FC236}">
                <a16:creationId xmlns:a16="http://schemas.microsoft.com/office/drawing/2014/main" id="{5F9D2376-F92C-70CC-7E4A-0F195E3EA543}"/>
              </a:ext>
            </a:extLst>
          </p:cNvPr>
          <p:cNvSpPr/>
          <p:nvPr userDrawn="1"/>
        </p:nvSpPr>
        <p:spPr>
          <a:xfrm rot="10800000">
            <a:off x="7559558" y="-1156784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30368"/>
                </a:srgbClr>
              </a:gs>
              <a:gs pos="13661">
                <a:srgbClr val="8896A9">
                  <a:alpha val="15184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6" name="Cerchio">
            <a:extLst>
              <a:ext uri="{FF2B5EF4-FFF2-40B4-BE49-F238E27FC236}">
                <a16:creationId xmlns:a16="http://schemas.microsoft.com/office/drawing/2014/main" id="{A0BCD1D3-187F-0F81-48F7-30E4CB14B416}"/>
              </a:ext>
            </a:extLst>
          </p:cNvPr>
          <p:cNvSpPr/>
          <p:nvPr userDrawn="1"/>
        </p:nvSpPr>
        <p:spPr>
          <a:xfrm>
            <a:off x="7559559" y="2853390"/>
            <a:ext cx="4010432" cy="4010171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30000"/>
                </a:srgbClr>
              </a:gs>
              <a:gs pos="13661">
                <a:srgbClr val="8896A9">
                  <a:alpha val="14846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>
                    <a:alpha val="20092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2B7B3A0A-3A1B-42DE-B9AE-23655BAD3745}"/>
              </a:ext>
            </a:extLst>
          </p:cNvPr>
          <p:cNvCxnSpPr>
            <a:cxnSpLocks/>
          </p:cNvCxnSpPr>
          <p:nvPr userDrawn="1"/>
        </p:nvCxnSpPr>
        <p:spPr>
          <a:xfrm>
            <a:off x="11569992" y="0"/>
            <a:ext cx="0" cy="6858000"/>
          </a:xfrm>
          <a:prstGeom prst="line">
            <a:avLst/>
          </a:prstGeom>
          <a:ln w="63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FD11F552-5459-4905-94FE-760C82166453}"/>
              </a:ext>
            </a:extLst>
          </p:cNvPr>
          <p:cNvCxnSpPr>
            <a:cxnSpLocks/>
          </p:cNvCxnSpPr>
          <p:nvPr userDrawn="1"/>
        </p:nvCxnSpPr>
        <p:spPr>
          <a:xfrm>
            <a:off x="7534019" y="0"/>
            <a:ext cx="0" cy="6858000"/>
          </a:xfrm>
          <a:prstGeom prst="line">
            <a:avLst/>
          </a:prstGeom>
          <a:ln w="63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FFD66269-DBF7-485E-8F18-092A9E8BABC4}"/>
              </a:ext>
            </a:extLst>
          </p:cNvPr>
          <p:cNvCxnSpPr>
            <a:cxnSpLocks/>
          </p:cNvCxnSpPr>
          <p:nvPr userDrawn="1"/>
        </p:nvCxnSpPr>
        <p:spPr>
          <a:xfrm>
            <a:off x="0" y="2853390"/>
            <a:ext cx="12192000" cy="0"/>
          </a:xfrm>
          <a:prstGeom prst="line">
            <a:avLst/>
          </a:prstGeom>
          <a:ln w="63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1109DBD9-E7E8-4D94-8FA4-DE3F5B0CDE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0075" y="5231876"/>
            <a:ext cx="3866418" cy="1016547"/>
          </a:xfrm>
        </p:spPr>
        <p:txBody>
          <a:bodyPr anchor="b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Via</a:t>
            </a:r>
          </a:p>
          <a:p>
            <a:pPr lvl="0"/>
            <a:r>
              <a:rPr lang="it-IT" dirty="0"/>
              <a:t>T</a:t>
            </a:r>
          </a:p>
          <a:p>
            <a:pPr lvl="0"/>
            <a:r>
              <a:rPr lang="it-IT" dirty="0"/>
              <a:t>@ </a:t>
            </a:r>
          </a:p>
          <a:p>
            <a:pPr lvl="0"/>
            <a:r>
              <a:rPr lang="it-IT" dirty="0" err="1"/>
              <a:t>wwww</a:t>
            </a:r>
            <a:r>
              <a:rPr lang="it-IT" dirty="0"/>
              <a:t>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F23B4B4-BBE2-4A30-A8C2-C0000C21DCBE}"/>
              </a:ext>
            </a:extLst>
          </p:cNvPr>
          <p:cNvSpPr txBox="1"/>
          <p:nvPr userDrawn="1"/>
        </p:nvSpPr>
        <p:spPr>
          <a:xfrm>
            <a:off x="516329" y="4858475"/>
            <a:ext cx="3932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</a:rPr>
              <a:t>Contatti</a:t>
            </a:r>
          </a:p>
        </p:txBody>
      </p:sp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617515AB-8CBA-4526-8637-4BA0E0664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5306" y="554831"/>
            <a:ext cx="2088000" cy="6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0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E134B4D-D1C6-403C-87F8-32776FD0E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7C40DD1-2473-433A-86AF-A19E5D1CA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E4E6DD-3673-45F3-B980-656947B0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4D2183DA-6999-4DF4-AE0B-EDCD20466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2985" y="3961597"/>
            <a:ext cx="2924053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22318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C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8426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E134B4D-D1C6-403C-87F8-32776FD0E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7C40DD1-2473-433A-86AF-A19E5D1CA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E4E6DD-3673-45F3-B980-656947B0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4D2183DA-6999-4DF4-AE0B-EDCD20466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0808" y="3961597"/>
            <a:ext cx="3636230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557231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nale_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e 9">
            <a:extLst>
              <a:ext uri="{FF2B5EF4-FFF2-40B4-BE49-F238E27FC236}">
                <a16:creationId xmlns:a16="http://schemas.microsoft.com/office/drawing/2014/main" id="{29206C3E-8262-4BAC-A209-F4327335E1F0}"/>
              </a:ext>
            </a:extLst>
          </p:cNvPr>
          <p:cNvSpPr/>
          <p:nvPr userDrawn="1"/>
        </p:nvSpPr>
        <p:spPr>
          <a:xfrm rot="11483929">
            <a:off x="1293786" y="-5274490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4295077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Chiusura / Ringraziamenti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4295076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4295076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5594084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e 10">
            <a:extLst>
              <a:ext uri="{FF2B5EF4-FFF2-40B4-BE49-F238E27FC236}">
                <a16:creationId xmlns:a16="http://schemas.microsoft.com/office/drawing/2014/main" id="{E4786A85-B23B-420C-9463-CF262A126A21}"/>
              </a:ext>
            </a:extLst>
          </p:cNvPr>
          <p:cNvSpPr/>
          <p:nvPr userDrawn="1"/>
        </p:nvSpPr>
        <p:spPr>
          <a:xfrm rot="11483929">
            <a:off x="652366" y="5545716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7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nale_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4295077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Chiusura / Ringraziamenti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4295076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4295076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5594084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493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8640000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Benvenuti al POLI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8640000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78769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5330113" cy="4429125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A91EDD17-1F39-46F2-A6AE-0DA93D9DE7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0000" y="2060575"/>
            <a:ext cx="5330113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1809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93F0EDA-05BE-4DD7-962F-394BE0791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0C82C2-529C-45CC-B0FD-8E1A68BA4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2060575"/>
            <a:ext cx="11522075" cy="4429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0"/>
            <a:r>
              <a:rPr lang="it-IT" dirty="0"/>
              <a:t>Secondo livello</a:t>
            </a:r>
          </a:p>
          <a:p>
            <a:pPr lvl="0"/>
            <a:r>
              <a:rPr lang="it-IT" dirty="0"/>
              <a:t>Terzo livello</a:t>
            </a:r>
          </a:p>
          <a:p>
            <a:pPr lvl="0"/>
            <a:r>
              <a:rPr lang="it-IT" dirty="0"/>
              <a:t>Quarto livello</a:t>
            </a:r>
          </a:p>
          <a:p>
            <a:pPr lvl="0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C0DE2DC-DBA6-437E-BB4E-13D6007AE7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964" y="39688"/>
            <a:ext cx="238329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393C94-ABEE-455B-B13B-0EB6402D37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16275" y="39688"/>
            <a:ext cx="411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960919-4893-43E8-BAF3-C8C59F419B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4538" y="39688"/>
            <a:ext cx="10425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2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680" r:id="rId3"/>
    <p:sldLayoutId id="2147483717" r:id="rId4"/>
    <p:sldLayoutId id="2147483681" r:id="rId5"/>
    <p:sldLayoutId id="2147483682" r:id="rId6"/>
    <p:sldLayoutId id="2147483719" r:id="rId7"/>
    <p:sldLayoutId id="2147483671" r:id="rId8"/>
    <p:sldLayoutId id="2147483726" r:id="rId9"/>
    <p:sldLayoutId id="2147483727" r:id="rId10"/>
    <p:sldLayoutId id="2147483662" r:id="rId11"/>
    <p:sldLayoutId id="2147483670" r:id="rId12"/>
    <p:sldLayoutId id="2147483720" r:id="rId13"/>
    <p:sldLayoutId id="2147483672" r:id="rId14"/>
    <p:sldLayoutId id="2147483677" r:id="rId15"/>
    <p:sldLayoutId id="2147483732" r:id="rId16"/>
    <p:sldLayoutId id="2147483721" r:id="rId17"/>
    <p:sldLayoutId id="2147483723" r:id="rId18"/>
    <p:sldLayoutId id="2147483724" r:id="rId19"/>
    <p:sldLayoutId id="2147483673" r:id="rId20"/>
    <p:sldLayoutId id="2147483674" r:id="rId21"/>
    <p:sldLayoutId id="2147483725" r:id="rId22"/>
    <p:sldLayoutId id="2147483675" r:id="rId23"/>
    <p:sldLayoutId id="2147483676" r:id="rId24"/>
    <p:sldLayoutId id="2147483733" r:id="rId25"/>
  </p:sldLayoutIdLst>
  <p:hf sldNum="0"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69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pos="2026" userDrawn="1">
          <p15:clr>
            <a:srgbClr val="F26B43"/>
          </p15:clr>
        </p15:guide>
        <p15:guide id="4" pos="1799" userDrawn="1">
          <p15:clr>
            <a:srgbClr val="F26B43"/>
          </p15:clr>
        </p15:guide>
        <p15:guide id="5" orient="horz" pos="1298" userDrawn="1">
          <p15:clr>
            <a:srgbClr val="F26B43"/>
          </p15:clr>
        </p15:guide>
        <p15:guide id="6" orient="horz" pos="4088" userDrawn="1">
          <p15:clr>
            <a:srgbClr val="F26B43"/>
          </p15:clr>
        </p15:guide>
        <p15:guide id="7" orient="horz" pos="255" userDrawn="1">
          <p15:clr>
            <a:srgbClr val="F26B43"/>
          </p15:clr>
        </p15:guide>
        <p15:guide id="8" orient="horz" pos="981" userDrawn="1">
          <p15:clr>
            <a:srgbClr val="F26B43"/>
          </p15:clr>
        </p15:guide>
        <p15:guide id="9" orient="horz" pos="504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93F0EDA-05BE-4DD7-962F-394BE0791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0C82C2-529C-45CC-B0FD-8E1A68BA4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2060575"/>
            <a:ext cx="11522075" cy="4429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066552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12" r:id="rId2"/>
    <p:sldLayoutId id="2147483705" r:id="rId3"/>
    <p:sldLayoutId id="2147483706" r:id="rId4"/>
    <p:sldLayoutId id="2147483709" r:id="rId5"/>
    <p:sldLayoutId id="2147483714" r:id="rId6"/>
    <p:sldLayoutId id="2147483729" r:id="rId7"/>
    <p:sldLayoutId id="2147483715" r:id="rId8"/>
  </p:sldLayoutIdLst>
  <p:hf sldNum="0"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6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69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pos="2026" userDrawn="1">
          <p15:clr>
            <a:srgbClr val="F26B43"/>
          </p15:clr>
        </p15:guide>
        <p15:guide id="4" pos="1799" userDrawn="1">
          <p15:clr>
            <a:srgbClr val="F26B43"/>
          </p15:clr>
        </p15:guide>
        <p15:guide id="5" orient="horz" pos="1298" userDrawn="1">
          <p15:clr>
            <a:srgbClr val="F26B43"/>
          </p15:clr>
        </p15:guide>
        <p15:guide id="6" orient="horz" pos="4088" userDrawn="1">
          <p15:clr>
            <a:srgbClr val="F26B43"/>
          </p15:clr>
        </p15:guide>
        <p15:guide id="7" orient="horz" pos="255" userDrawn="1">
          <p15:clr>
            <a:srgbClr val="F26B43"/>
          </p15:clr>
        </p15:guide>
        <p15:guide id="8" orient="horz" pos="981" userDrawn="1">
          <p15:clr>
            <a:srgbClr val="F26B43"/>
          </p15:clr>
        </p15:guide>
        <p15:guide id="9" orient="horz" pos="504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mailto:difensoredeglistudenti@polimi.it" TargetMode="Externa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marco3.carabelli@mail.polimi.it" TargetMode="External"/><Relationship Id="rId2" Type="http://schemas.openxmlformats.org/officeDocument/2006/relationships/hyperlink" Target="mailto:gregorio.cacialli@mail.polimi.it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mailto:andreacarlos.muratori@mail.polimi.it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bacheca.cremona.polimi.it/" TargetMode="External"/><Relationship Id="rId2" Type="http://schemas.openxmlformats.org/officeDocument/2006/relationships/hyperlink" Target="http://www.polimi.it/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ingindinf.polimi.it/studenti/calendario-accademico" TargetMode="External"/><Relationship Id="rId5" Type="http://schemas.openxmlformats.org/officeDocument/2006/relationships/hyperlink" Target="https://www.polimi.it/studenti/calendari-e-scadenze" TargetMode="External"/><Relationship Id="rId4" Type="http://schemas.openxmlformats.org/officeDocument/2006/relationships/hyperlink" Target="https://webeep.polimi.it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limi.it/campus-e-servizi/benessere-psicologico" TargetMode="External"/><Relationship Id="rId2" Type="http://schemas.openxmlformats.org/officeDocument/2006/relationships/hyperlink" Target="https://www.polimi.it/campus-e-servizi/pari-opportunita-e-inclusione/disabilita-e-dsa" TargetMode="Externa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www.ingindinf.polimi.it/studenti/tutorato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olimi.it/" TargetMode="Externa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www.polimi.it/" TargetMode="Externa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mailto:biblioteca-cremona@polimi.it" TargetMode="Externa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jpeg"/><Relationship Id="rId5" Type="http://schemas.openxmlformats.org/officeDocument/2006/relationships/hyperlink" Target="mailto:carlo.savi@polimi.it" TargetMode="External"/><Relationship Id="rId4" Type="http://schemas.openxmlformats.org/officeDocument/2006/relationships/hyperlink" Target="mailto:gianni.ferretti@polimi.i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mailto:gianni.ferretti@polimi.it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hyperlink" Target="mailto:luca.bascetta@polimi.it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139C8332-124C-4AAA-8F96-961CED6E6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Benvenuti al POLI</a:t>
            </a:r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26BBB7E-2B72-48A5-B8AC-092CE1F3CB5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/>
              <a:t>16.09.2024 |  Gianni Ferretti</a:t>
            </a:r>
          </a:p>
        </p:txBody>
      </p:sp>
    </p:spTree>
    <p:extLst>
      <p:ext uri="{BB962C8B-B14F-4D97-AF65-F5344CB8AC3E}">
        <p14:creationId xmlns:p14="http://schemas.microsoft.com/office/powerpoint/2010/main" val="1554532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B8630E-A101-4BC1-8625-5153DDD95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Il </a:t>
            </a:r>
            <a:r>
              <a:rPr lang="en-GB" dirty="0" err="1"/>
              <a:t>difensore</a:t>
            </a:r>
            <a:r>
              <a:rPr lang="en-GB" dirty="0"/>
              <a:t> degli studenti</a:t>
            </a:r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1C2F7733-8440-4BB9-95FD-BAF0791507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3873" y="2521527"/>
            <a:ext cx="3932236" cy="2314722"/>
          </a:xfrm>
        </p:spPr>
        <p:txBody>
          <a:bodyPr/>
          <a:lstStyle/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r>
              <a:rPr lang="it-IT" sz="1600" b="1" dirty="0">
                <a:latin typeface="+mj-lt"/>
              </a:rPr>
              <a:t>Prof. Maria Vittoria Diamanti </a:t>
            </a:r>
          </a:p>
          <a:p>
            <a:r>
              <a:rPr lang="en-GB" dirty="0"/>
              <a:t>e-mail: </a:t>
            </a:r>
            <a:r>
              <a:rPr lang="en-GB" dirty="0">
                <a:hlinkClick r:id="rId2"/>
              </a:rPr>
              <a:t>difensoredeglistudenti@polimi.it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it-IT" dirty="0"/>
          </a:p>
          <a:p>
            <a:endParaRPr lang="en-GB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3" name="Picture 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A78B9C20-EA15-A41E-D5D1-69858179F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73" y="1951613"/>
            <a:ext cx="1987571" cy="2178378"/>
          </a:xfrm>
          <a:prstGeom prst="rect">
            <a:avLst/>
          </a:prstGeom>
        </p:spPr>
      </p:pic>
      <p:sp>
        <p:nvSpPr>
          <p:cNvPr id="4" name="Segnaposto testo 10">
            <a:extLst>
              <a:ext uri="{FF2B5EF4-FFF2-40B4-BE49-F238E27FC236}">
                <a16:creationId xmlns:a16="http://schemas.microsoft.com/office/drawing/2014/main" id="{363E07E8-9647-E6EF-8EFE-99DBB2E1FA56}"/>
              </a:ext>
            </a:extLst>
          </p:cNvPr>
          <p:cNvSpPr txBox="1">
            <a:spLocks/>
          </p:cNvSpPr>
          <p:nvPr/>
        </p:nvSpPr>
        <p:spPr>
          <a:xfrm>
            <a:off x="5715120" y="1829666"/>
            <a:ext cx="4435644" cy="4429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Gli studenti che intendono sporgere reclamo per un comportamento che viola i regolamenti universitari e i diritti e i doveri degli studenti del POLIMI possono rivolgersi al Difensore degli studenti.</a:t>
            </a:r>
          </a:p>
          <a:p>
            <a:r>
              <a:rPr lang="it-IT" dirty="0"/>
              <a:t>Il Difensore degli studenti agisce a seguito di una denuncia non anonima, svolge un'adeguata indagine sulla questione e cerca di risolverla, tutela lo studente da eventuali ritorsioni.</a:t>
            </a:r>
            <a:endParaRPr lang="en-GB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D6CC1C0-F30A-4A9B-8513-D512112DA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76DEA9E-CC24-49E6-8AF8-E78450973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</a:p>
        </p:txBody>
      </p:sp>
    </p:spTree>
    <p:extLst>
      <p:ext uri="{BB962C8B-B14F-4D97-AF65-F5344CB8AC3E}">
        <p14:creationId xmlns:p14="http://schemas.microsoft.com/office/powerpoint/2010/main" val="156618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7D1BF5-87C2-48DD-AB8C-CA3CACCAD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10479574" cy="840083"/>
          </a:xfrm>
        </p:spPr>
        <p:txBody>
          <a:bodyPr/>
          <a:lstStyle/>
          <a:p>
            <a:r>
              <a:rPr lang="it-IT" dirty="0"/>
              <a:t>Governance e referenti studenti Corsi di Laurea e Laurea Magistrale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52822CAF-BA6F-4E9D-86A5-64822FC205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037" y="1422404"/>
            <a:ext cx="10647071" cy="5113482"/>
          </a:xfrm>
        </p:spPr>
        <p:txBody>
          <a:bodyPr/>
          <a:lstStyle/>
          <a:p>
            <a:r>
              <a:rPr lang="it-IT" b="1" dirty="0"/>
              <a:t>RAPPRESENTANTE DEGLI STUDENTI </a:t>
            </a:r>
          </a:p>
          <a:p>
            <a:r>
              <a:rPr lang="it-IT" dirty="0"/>
              <a:t>nel Consiglio di Riferimento del Polo Territoriale di Cremona </a:t>
            </a:r>
          </a:p>
          <a:p>
            <a:r>
              <a:rPr lang="it-IT" b="1" dirty="0"/>
              <a:t>Gregorio </a:t>
            </a:r>
            <a:r>
              <a:rPr lang="it-IT" b="1" dirty="0" err="1"/>
              <a:t>Cacialli</a:t>
            </a:r>
            <a:r>
              <a:rPr lang="it-IT" b="1" dirty="0"/>
              <a:t>  </a:t>
            </a:r>
          </a:p>
          <a:p>
            <a:r>
              <a:rPr lang="it-IT" dirty="0"/>
              <a:t>mail: </a:t>
            </a:r>
            <a:r>
              <a:rPr lang="it-IT" dirty="0">
                <a:hlinkClick r:id="rId2"/>
              </a:rPr>
              <a:t>gregorio.cacialli@mail.polimi.it</a:t>
            </a:r>
            <a:br>
              <a:rPr lang="it-IT" dirty="0"/>
            </a:br>
            <a:endParaRPr lang="it-IT" dirty="0"/>
          </a:p>
          <a:p>
            <a:r>
              <a:rPr lang="it-IT" b="1" dirty="0"/>
              <a:t>STUDENTI CHE OFFRONO UN SUPPORTO SU ASPETTI ORGANIZZATIVI E PRATICI DELLA VITA UNIVERSITARIA</a:t>
            </a:r>
          </a:p>
          <a:p>
            <a:endParaRPr lang="it-IT" dirty="0"/>
          </a:p>
          <a:p>
            <a:r>
              <a:rPr lang="it-IT" b="1" dirty="0"/>
              <a:t>Ingegneria Gestionale</a:t>
            </a:r>
            <a:endParaRPr lang="it-IT" dirty="0"/>
          </a:p>
          <a:p>
            <a:r>
              <a:rPr lang="it-IT" b="1" dirty="0"/>
              <a:t>Marco Carabelli</a:t>
            </a:r>
          </a:p>
          <a:p>
            <a:r>
              <a:rPr lang="it-IT" dirty="0"/>
              <a:t>mail: </a:t>
            </a:r>
            <a:r>
              <a:rPr lang="it-IT" b="0" i="0" dirty="0">
                <a:solidFill>
                  <a:srgbClr val="333333"/>
                </a:solidFill>
                <a:effectLst/>
                <a:latin typeface="+mj-lt"/>
                <a:hlinkClick r:id="rId3"/>
              </a:rPr>
              <a:t>marco3.carabelli@mail.polimi.it</a:t>
            </a:r>
            <a:r>
              <a:rPr lang="it-IT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br>
              <a:rPr lang="it-IT" dirty="0"/>
            </a:br>
            <a:endParaRPr lang="it-IT" dirty="0"/>
          </a:p>
          <a:p>
            <a:r>
              <a:rPr lang="it-IT" b="1" dirty="0"/>
              <a:t>Ingegneria Informatica </a:t>
            </a:r>
            <a:endParaRPr lang="it-IT" dirty="0"/>
          </a:p>
          <a:p>
            <a:r>
              <a:rPr lang="it-IT" b="1" dirty="0"/>
              <a:t>Andrea Muratori</a:t>
            </a:r>
          </a:p>
          <a:p>
            <a:r>
              <a:rPr lang="it-IT" dirty="0"/>
              <a:t>mail: </a:t>
            </a:r>
            <a:r>
              <a:rPr lang="it-IT" b="0" i="0" dirty="0">
                <a:solidFill>
                  <a:srgbClr val="333333"/>
                </a:solidFill>
                <a:effectLst/>
                <a:latin typeface="+mj-lt"/>
                <a:hlinkClick r:id="rId4"/>
              </a:rPr>
              <a:t>andreacarlos.muratori@mail.polimi.it</a:t>
            </a:r>
            <a:r>
              <a:rPr lang="it-IT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br>
              <a:rPr lang="it-IT" sz="2000" dirty="0"/>
            </a:br>
            <a:endParaRPr lang="it-IT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5717E67-7C88-41EB-BCFF-CC7C76F54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88317F0-9DF2-4B62-97D8-5BB34B5C0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1202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7D1BF5-87C2-48DD-AB8C-CA3CACCAD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10479574" cy="840083"/>
          </a:xfrm>
        </p:spPr>
        <p:txBody>
          <a:bodyPr/>
          <a:lstStyle/>
          <a:p>
            <a:r>
              <a:rPr lang="it-IT" dirty="0"/>
              <a:t>Governance e referenti studenti Corsi di Laurea e Laurea Magistrale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52822CAF-BA6F-4E9D-86A5-64822FC205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4" y="1440876"/>
            <a:ext cx="10647071" cy="5113482"/>
          </a:xfrm>
        </p:spPr>
        <p:txBody>
          <a:bodyPr/>
          <a:lstStyle/>
          <a:p>
            <a:r>
              <a:rPr lang="it-IT" b="1" dirty="0"/>
              <a:t>STUDENTI CHE OFFRONO UN SUPPORTO SU ASPETTI ORGANIZZATIVI E PRATICI DELLA VITA UNIVERSITARIA</a:t>
            </a:r>
          </a:p>
          <a:p>
            <a:endParaRPr lang="it-IT" dirty="0"/>
          </a:p>
          <a:p>
            <a:r>
              <a:rPr lang="it-IT" b="1" dirty="0"/>
              <a:t>Agricultural Engineering</a:t>
            </a:r>
            <a:endParaRPr lang="it-IT" dirty="0"/>
          </a:p>
          <a:p>
            <a:r>
              <a:rPr lang="it-IT" b="1" dirty="0"/>
              <a:t>Viola </a:t>
            </a:r>
            <a:r>
              <a:rPr lang="it-IT" b="1" dirty="0" err="1"/>
              <a:t>Scrinzi</a:t>
            </a:r>
            <a:endParaRPr lang="it-IT" b="1" dirty="0"/>
          </a:p>
          <a:p>
            <a:r>
              <a:rPr lang="it-IT" dirty="0"/>
              <a:t>mail: </a:t>
            </a:r>
            <a:r>
              <a:rPr lang="it-IT" b="0" i="0" dirty="0">
                <a:solidFill>
                  <a:srgbClr val="333333"/>
                </a:solidFill>
                <a:effectLst/>
                <a:latin typeface="+mj-lt"/>
              </a:rPr>
              <a:t>viola.scrinzi@mail.polimi.it</a:t>
            </a:r>
            <a:endParaRPr lang="it-IT" dirty="0">
              <a:latin typeface="+mj-lt"/>
            </a:endParaRPr>
          </a:p>
          <a:p>
            <a:endParaRPr lang="it-IT" b="1" dirty="0"/>
          </a:p>
          <a:p>
            <a:r>
              <a:rPr lang="it-IT" b="1" dirty="0"/>
              <a:t>Music and Acoustic Engineering – track Acoustic </a:t>
            </a:r>
          </a:p>
          <a:p>
            <a:r>
              <a:rPr lang="it-IT" b="1" i="0" dirty="0">
                <a:solidFill>
                  <a:srgbClr val="000000"/>
                </a:solidFill>
                <a:effectLst/>
                <a:latin typeface="+mj-lt"/>
              </a:rPr>
              <a:t>Calogero Pio Francesco</a:t>
            </a:r>
            <a:endParaRPr lang="it-IT" b="1" dirty="0">
              <a:latin typeface="+mj-lt"/>
            </a:endParaRPr>
          </a:p>
          <a:p>
            <a:r>
              <a:rPr lang="it-IT" dirty="0"/>
              <a:t>mail: piofrancesco.calogero@mail.polimi.it</a:t>
            </a:r>
          </a:p>
          <a:p>
            <a:br>
              <a:rPr lang="it-IT" dirty="0"/>
            </a:br>
            <a:r>
              <a:rPr lang="it-IT" b="1" dirty="0"/>
              <a:t>Music and Acoustic Engineering – track Music </a:t>
            </a:r>
            <a:endParaRPr lang="it-IT" dirty="0"/>
          </a:p>
          <a:p>
            <a:r>
              <a:rPr lang="it-IT" b="1" i="0" dirty="0">
                <a:solidFill>
                  <a:srgbClr val="000000"/>
                </a:solidFill>
                <a:effectLst/>
                <a:latin typeface="+mj-lt"/>
              </a:rPr>
              <a:t>Auriemma Chiara</a:t>
            </a:r>
            <a:endParaRPr lang="it-IT" b="1" dirty="0">
              <a:latin typeface="+mj-lt"/>
            </a:endParaRPr>
          </a:p>
          <a:p>
            <a:r>
              <a:rPr lang="it-IT" dirty="0"/>
              <a:t>mail: chiara.auriemma@mail.polimi.it</a:t>
            </a:r>
          </a:p>
          <a:p>
            <a:br>
              <a:rPr lang="it-IT" sz="2000" dirty="0"/>
            </a:br>
            <a:endParaRPr lang="it-IT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19ACEB8-80BE-4CC2-A8C4-DD6DED779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DA824B9-C9A4-4DC3-8949-6FC409C36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77394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D34749-4E22-4C51-8D56-875FBC98E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Servizi e informazioni utili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46A26F3-4090-494E-BF8C-B6794C967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FD4386A-4EA0-4759-8151-156FDA056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00604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1DAFCE-1F01-41E7-B9CA-972EEF66F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servizi on line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1FF59117-9CB5-41C5-B495-4AFC32DB5C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5573" y="2148714"/>
            <a:ext cx="5479428" cy="4429125"/>
          </a:xfrm>
        </p:spPr>
        <p:txBody>
          <a:bodyPr/>
          <a:lstStyle/>
          <a:p>
            <a:r>
              <a:rPr lang="it-IT" dirty="0"/>
              <a:t>Da qui potrete effettuare tutte le operazioni utili alla vostra carriera, ad esempio: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inserimento o modifica piano degli studi;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iscrizione esami e appello di laurea;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pagamento delle tasse;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inserimento valore ISEE;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richiesta certificati e autocertificazione;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consultazione orario delle lezioni;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partecipazione bandi diritto allo studio, 200 ore, Erasmus, borse di studio, premi di laurea;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consultazione webmail;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richiesta duplicato tesserino universitario;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richiesta appuntamento in presenza o a distanza con la segreteria studenti.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9D61AA9-DAA7-45C6-B080-D74A38561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148" y="2173666"/>
            <a:ext cx="5814392" cy="387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62AC681-A831-4DE8-B2FD-9A9E75C947AE}"/>
              </a:ext>
            </a:extLst>
          </p:cNvPr>
          <p:cNvSpPr txBox="1"/>
          <p:nvPr/>
        </p:nvSpPr>
        <p:spPr>
          <a:xfrm>
            <a:off x="148347" y="1568577"/>
            <a:ext cx="11113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Accesso alla vostra area riservata attraverso </a:t>
            </a:r>
            <a:r>
              <a:rPr lang="it-IT" sz="1600" b="1" dirty="0"/>
              <a:t>codice persona e password + secondo fattore o tramite SPID/CIE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76AD9F5-93C8-4891-A7D3-99E428FF4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514FE4AC-DD5C-4CAF-BAE7-402C26D86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20827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1DAFCE-1F01-41E7-B9CA-972EEF66F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Piano degli studi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1FF59117-9CB5-41C5-B495-4AFC32DB5C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4" y="1458773"/>
            <a:ext cx="10627897" cy="4429125"/>
          </a:xfrm>
        </p:spPr>
        <p:txBody>
          <a:bodyPr/>
          <a:lstStyle/>
          <a:p>
            <a:r>
              <a:rPr lang="it-IT" b="1" dirty="0"/>
              <a:t>Che cosa è?</a:t>
            </a:r>
          </a:p>
          <a:p>
            <a:r>
              <a:rPr lang="it-IT" dirty="0"/>
              <a:t>È l’elenco degli insegnamenti che compongono il percorso formativo.</a:t>
            </a:r>
          </a:p>
          <a:p>
            <a:r>
              <a:rPr lang="it-IT" dirty="0"/>
              <a:t>Prevede un minimo di 30 CFU fino ad un massimo di 80 CFU.</a:t>
            </a:r>
          </a:p>
          <a:p>
            <a:r>
              <a:rPr lang="it-IT" b="0" i="0" dirty="0">
                <a:solidFill>
                  <a:srgbClr val="212529"/>
                </a:solidFill>
                <a:effectLst/>
                <a:latin typeface="Manrope" pitchFamily="2" charset="0"/>
              </a:rPr>
              <a:t>Il numero dei CFU inseriti nel Piano degli Studi influisce sull'importo delle tasse universitarie.</a:t>
            </a:r>
          </a:p>
          <a:p>
            <a:endParaRPr lang="it-IT" dirty="0"/>
          </a:p>
          <a:p>
            <a:r>
              <a:rPr lang="it-IT" dirty="0"/>
              <a:t>Il piano degli studi può essere CONSIGLIATO o AUTONOMO.</a:t>
            </a:r>
          </a:p>
          <a:p>
            <a:endParaRPr lang="it-IT" dirty="0"/>
          </a:p>
          <a:p>
            <a:r>
              <a:rPr lang="it-IT" b="1" dirty="0"/>
              <a:t>Quando si presenta?</a:t>
            </a:r>
          </a:p>
          <a:p>
            <a:r>
              <a:rPr lang="it-IT" dirty="0"/>
              <a:t>Ogni anno, entro la scadenza indicata. </a:t>
            </a:r>
          </a:p>
          <a:p>
            <a:r>
              <a:rPr lang="it-IT" b="1" dirty="0"/>
              <a:t>L’inserimento ritardato comporta una mora di 100 euro.</a:t>
            </a:r>
          </a:p>
          <a:p>
            <a:r>
              <a:rPr lang="it-IT" dirty="0"/>
              <a:t>È facoltativa la modifica del piano degli studi all’inizio del secondo semestre.</a:t>
            </a:r>
          </a:p>
          <a:p>
            <a:endParaRPr lang="it-IT" dirty="0"/>
          </a:p>
          <a:p>
            <a:r>
              <a:rPr lang="it-IT" dirty="0"/>
              <a:t>FA ECCEZIONE IL PRIMO ANNO DELLA LAUREA TRIENNALE: in questo caso il piano degli studi viene inserito d’ufficio, tranne per chi ha una carriera pregressa.</a:t>
            </a:r>
          </a:p>
          <a:p>
            <a:endParaRPr lang="it-IT" dirty="0"/>
          </a:p>
          <a:p>
            <a:endParaRPr lang="it-IT" b="1" dirty="0"/>
          </a:p>
          <a:p>
            <a:endParaRPr lang="it-IT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AFC03F5-D574-4221-BEDF-42F84560C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881C736-1C9A-4937-9501-E8AFDEA9A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05253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3C4C33-C183-46C5-B0D5-417F00B59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Orario e aule delle lezioni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ACBB4914-4104-4831-A553-96D604624B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1762401"/>
            <a:ext cx="10479575" cy="4429125"/>
          </a:xfrm>
        </p:spPr>
        <p:txBody>
          <a:bodyPr/>
          <a:lstStyle/>
          <a:p>
            <a:r>
              <a:rPr lang="it-IT" b="0" i="0" dirty="0">
                <a:solidFill>
                  <a:srgbClr val="242424"/>
                </a:solidFill>
                <a:effectLst/>
                <a:latin typeface="+mj-lt"/>
              </a:rPr>
              <a:t>Potrete trovarlo:</a:t>
            </a:r>
          </a:p>
          <a:p>
            <a:endParaRPr lang="it-IT" sz="800" b="0" i="0" dirty="0">
              <a:solidFill>
                <a:srgbClr val="242424"/>
              </a:solidFill>
              <a:effectLst/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>
                <a:solidFill>
                  <a:srgbClr val="242424"/>
                </a:solidFill>
                <a:latin typeface="+mj-lt"/>
              </a:rPr>
              <a:t>nella </a:t>
            </a:r>
            <a:r>
              <a:rPr lang="it-IT" b="1" dirty="0">
                <a:solidFill>
                  <a:srgbClr val="242424"/>
                </a:solidFill>
                <a:latin typeface="+mj-lt"/>
              </a:rPr>
              <a:t>homepage del sito</a:t>
            </a:r>
            <a:r>
              <a:rPr lang="it-IT" dirty="0">
                <a:solidFill>
                  <a:srgbClr val="242424"/>
                </a:solidFill>
                <a:latin typeface="+mj-lt"/>
              </a:rPr>
              <a:t> del Politecnico di Milano </a:t>
            </a:r>
            <a:r>
              <a:rPr lang="it-IT" b="0" i="0" u="sng" dirty="0">
                <a:solidFill>
                  <a:srgbClr val="0000FF"/>
                </a:solidFill>
                <a:effectLst/>
                <a:latin typeface="+mj-lt"/>
                <a:hlinkClick r:id="rId2"/>
              </a:rPr>
              <a:t>www.polimi.it</a:t>
            </a:r>
            <a:br>
              <a:rPr lang="it-IT" b="0" i="0" dirty="0">
                <a:solidFill>
                  <a:srgbClr val="242424"/>
                </a:solidFill>
                <a:effectLst/>
                <a:latin typeface="+mj-lt"/>
              </a:rPr>
            </a:br>
            <a:r>
              <a:rPr lang="it-IT" b="0" i="0" dirty="0">
                <a:solidFill>
                  <a:srgbClr val="242424"/>
                </a:solidFill>
                <a:effectLst/>
                <a:latin typeface="+mj-lt"/>
              </a:rPr>
              <a:t>in fondo alla pagina, sotto Risorse &gt; Orario lezioni</a:t>
            </a:r>
          </a:p>
          <a:p>
            <a:endParaRPr lang="it-IT" sz="800" b="0" i="0" dirty="0">
              <a:solidFill>
                <a:srgbClr val="242424"/>
              </a:solidFill>
              <a:effectLst/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b="0" i="0" dirty="0">
                <a:solidFill>
                  <a:srgbClr val="242424"/>
                </a:solidFill>
                <a:effectLst/>
                <a:latin typeface="+mj-lt"/>
              </a:rPr>
              <a:t>nei </a:t>
            </a:r>
            <a:r>
              <a:rPr lang="it-IT" b="1" i="0" dirty="0">
                <a:solidFill>
                  <a:srgbClr val="242424"/>
                </a:solidFill>
                <a:effectLst/>
                <a:latin typeface="+mj-lt"/>
              </a:rPr>
              <a:t>Servizi Online</a:t>
            </a:r>
            <a:r>
              <a:rPr lang="it-IT" dirty="0">
                <a:solidFill>
                  <a:srgbClr val="242424"/>
                </a:solidFill>
                <a:latin typeface="+mj-lt"/>
              </a:rPr>
              <a:t>&gt;</a:t>
            </a:r>
            <a:r>
              <a:rPr lang="it-IT" b="0" i="0" dirty="0">
                <a:solidFill>
                  <a:srgbClr val="242424"/>
                </a:solidFill>
                <a:effectLst/>
                <a:latin typeface="+mj-lt"/>
              </a:rPr>
              <a:t>Orario delle lezioni</a:t>
            </a:r>
          </a:p>
          <a:p>
            <a:endParaRPr lang="it-IT" sz="800" b="0" i="0" dirty="0">
              <a:solidFill>
                <a:srgbClr val="242424"/>
              </a:solidFill>
              <a:effectLst/>
              <a:latin typeface="+mj-lt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it-IT" dirty="0">
                <a:solidFill>
                  <a:srgbClr val="242424"/>
                </a:solidFill>
                <a:latin typeface="+mj-lt"/>
              </a:rPr>
              <a:t>n</a:t>
            </a:r>
            <a:r>
              <a:rPr lang="it-IT" i="0" dirty="0">
                <a:solidFill>
                  <a:srgbClr val="242424"/>
                </a:solidFill>
                <a:effectLst/>
                <a:latin typeface="+mj-lt"/>
              </a:rPr>
              <a:t>ella</a:t>
            </a:r>
            <a:r>
              <a:rPr lang="it-IT" b="1" i="0" dirty="0">
                <a:solidFill>
                  <a:srgbClr val="242424"/>
                </a:solidFill>
                <a:effectLst/>
                <a:latin typeface="+mj-lt"/>
              </a:rPr>
              <a:t> bacheca studenti on line</a:t>
            </a:r>
            <a:r>
              <a:rPr lang="it-IT" b="0" i="0" dirty="0">
                <a:solidFill>
                  <a:srgbClr val="242424"/>
                </a:solidFill>
                <a:effectLst/>
                <a:latin typeface="+mj-lt"/>
              </a:rPr>
              <a:t> </a:t>
            </a:r>
            <a:r>
              <a:rPr lang="it-IT" b="0" i="0" u="sng" dirty="0">
                <a:solidFill>
                  <a:srgbClr val="0000FF"/>
                </a:solidFill>
                <a:effectLst/>
                <a:latin typeface="+mj-lt"/>
                <a:hlinkClick r:id="rId3"/>
              </a:rPr>
              <a:t>https://bacheca.cremona.polimi.it/</a:t>
            </a:r>
            <a:r>
              <a:rPr lang="it-IT" b="0" i="0" dirty="0">
                <a:solidFill>
                  <a:srgbClr val="242424"/>
                </a:solidFill>
                <a:effectLst/>
                <a:latin typeface="+mj-lt"/>
              </a:rPr>
              <a:t> </a:t>
            </a:r>
          </a:p>
          <a:p>
            <a:pPr algn="l"/>
            <a:r>
              <a:rPr lang="it-IT" dirty="0">
                <a:solidFill>
                  <a:srgbClr val="242424"/>
                </a:solidFill>
                <a:latin typeface="+mj-lt"/>
              </a:rPr>
              <a:t>       </a:t>
            </a:r>
            <a:r>
              <a:rPr lang="it-IT" b="0" i="0" dirty="0">
                <a:solidFill>
                  <a:srgbClr val="242424"/>
                </a:solidFill>
                <a:effectLst/>
                <a:latin typeface="+mj-lt"/>
              </a:rPr>
              <a:t>dove verrà pubblicato l'orario dettagliato mensile delle lezioni ed eventuali variazioni</a:t>
            </a:r>
          </a:p>
          <a:p>
            <a:pPr algn="l"/>
            <a:endParaRPr lang="it-IT" sz="800" b="0" i="0" dirty="0">
              <a:solidFill>
                <a:srgbClr val="242424"/>
              </a:solidFill>
              <a:effectLst/>
              <a:latin typeface="+mj-lt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it-IT" b="0" i="0" dirty="0">
                <a:solidFill>
                  <a:srgbClr val="242424"/>
                </a:solidFill>
                <a:effectLst/>
                <a:latin typeface="+mj-lt"/>
              </a:rPr>
              <a:t>sul </a:t>
            </a:r>
            <a:r>
              <a:rPr lang="it-IT" b="1" i="0" dirty="0">
                <a:solidFill>
                  <a:srgbClr val="242424"/>
                </a:solidFill>
                <a:effectLst/>
                <a:latin typeface="+mj-lt"/>
              </a:rPr>
              <a:t>canale </a:t>
            </a:r>
            <a:r>
              <a:rPr lang="it-IT" b="1" i="0" dirty="0" err="1">
                <a:solidFill>
                  <a:srgbClr val="242424"/>
                </a:solidFill>
                <a:effectLst/>
                <a:latin typeface="+mj-lt"/>
              </a:rPr>
              <a:t>Webeep</a:t>
            </a:r>
            <a:r>
              <a:rPr lang="it-IT" b="0" i="0" dirty="0">
                <a:solidFill>
                  <a:srgbClr val="242424"/>
                </a:solidFill>
                <a:effectLst/>
                <a:latin typeface="+mj-lt"/>
              </a:rPr>
              <a:t> </a:t>
            </a:r>
            <a:r>
              <a:rPr lang="it-IT" b="0" i="0" dirty="0" err="1">
                <a:solidFill>
                  <a:srgbClr val="242424"/>
                </a:solidFill>
                <a:effectLst/>
                <a:latin typeface="+mj-lt"/>
              </a:rPr>
              <a:t>polimi</a:t>
            </a:r>
            <a:r>
              <a:rPr lang="it-IT" b="0" i="0" dirty="0">
                <a:solidFill>
                  <a:srgbClr val="242424"/>
                </a:solidFill>
                <a:effectLst/>
                <a:latin typeface="+mj-lt"/>
              </a:rPr>
              <a:t> </a:t>
            </a:r>
            <a:r>
              <a:rPr lang="it-IT" b="0" i="0" u="sng" dirty="0">
                <a:solidFill>
                  <a:srgbClr val="0000FF"/>
                </a:solidFill>
                <a:effectLst/>
                <a:latin typeface="+mj-lt"/>
                <a:hlinkClick r:id="rId4"/>
              </a:rPr>
              <a:t>https://webeep.polimi.it/</a:t>
            </a:r>
            <a:r>
              <a:rPr lang="it-IT" b="0" i="0" dirty="0">
                <a:solidFill>
                  <a:srgbClr val="242424"/>
                </a:solidFill>
                <a:effectLst/>
                <a:latin typeface="+mj-lt"/>
              </a:rPr>
              <a:t> </a:t>
            </a:r>
          </a:p>
          <a:p>
            <a:pPr algn="l"/>
            <a:r>
              <a:rPr lang="it-IT" b="0" i="0" dirty="0">
                <a:solidFill>
                  <a:srgbClr val="242424"/>
                </a:solidFill>
                <a:effectLst/>
                <a:latin typeface="+mj-lt"/>
              </a:rPr>
              <a:t>       dove i docenti caricheranno materiale, informazioni relativi ai vari insegnamenti e comunicazioni sul corso.</a:t>
            </a:r>
          </a:p>
          <a:p>
            <a:pPr algn="l"/>
            <a:endParaRPr lang="it-IT" dirty="0">
              <a:solidFill>
                <a:srgbClr val="242424"/>
              </a:solidFill>
              <a:latin typeface="+mj-lt"/>
            </a:endParaRPr>
          </a:p>
          <a:p>
            <a:pPr algn="l"/>
            <a:endParaRPr lang="it-IT" dirty="0">
              <a:solidFill>
                <a:srgbClr val="242424"/>
              </a:solidFill>
              <a:latin typeface="+mj-lt"/>
            </a:endParaRPr>
          </a:p>
          <a:p>
            <a:r>
              <a:rPr lang="it-IT" dirty="0"/>
              <a:t>Calendario accademico generale </a:t>
            </a:r>
            <a:r>
              <a:rPr lang="it-IT" dirty="0">
                <a:hlinkClick r:id="rId5"/>
              </a:rPr>
              <a:t>https://www.polimi.it/studenti/calendari-e-scadenze</a:t>
            </a:r>
            <a:r>
              <a:rPr lang="it-IT" dirty="0"/>
              <a:t> </a:t>
            </a:r>
          </a:p>
          <a:p>
            <a:r>
              <a:rPr lang="it-IT" dirty="0"/>
              <a:t>Calendario accademico dettagliato </a:t>
            </a:r>
            <a:r>
              <a:rPr lang="it-IT" dirty="0">
                <a:hlinkClick r:id="rId6"/>
              </a:rPr>
              <a:t>https://www.ingindinf.polimi.it/studenti/calendario-accademico</a:t>
            </a:r>
            <a:r>
              <a:rPr lang="it-IT" dirty="0"/>
              <a:t> </a:t>
            </a:r>
          </a:p>
          <a:p>
            <a:pPr algn="l"/>
            <a:endParaRPr lang="it-IT" b="0" i="0" dirty="0">
              <a:solidFill>
                <a:srgbClr val="242424"/>
              </a:solidFill>
              <a:effectLst/>
              <a:latin typeface="+mj-lt"/>
            </a:endParaRPr>
          </a:p>
          <a:p>
            <a:endParaRPr lang="it-IT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4A61161-E79E-48E5-9D69-8A4C88232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0252090-7640-4C16-9285-6B15F71B7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4973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DD319C-1B44-4ED2-AA24-DD7F7C7C8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768332"/>
            <a:ext cx="11522075" cy="840083"/>
          </a:xfrm>
        </p:spPr>
        <p:txBody>
          <a:bodyPr/>
          <a:lstStyle/>
          <a:p>
            <a:r>
              <a:rPr lang="it-IT" dirty="0"/>
              <a:t>Collaborazioni retribuite degli studenti</a:t>
            </a:r>
            <a:endParaRPr lang="it-IT" strike="sngStrike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98D2A15-1821-46C1-BE39-0C750171F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1465465"/>
            <a:ext cx="8476529" cy="4673600"/>
          </a:xfrm>
        </p:spPr>
        <p:txBody>
          <a:bodyPr>
            <a:normAutofit lnSpcReduction="10000"/>
          </a:bodyPr>
          <a:lstStyle/>
          <a:p>
            <a:r>
              <a:rPr lang="it-IT" sz="1400" dirty="0">
                <a:latin typeface="+mj-lt"/>
              </a:rPr>
              <a:t>L'Ateneo pubblica annualmente specifici bandi per l’attribuzione di </a:t>
            </a:r>
            <a:r>
              <a:rPr lang="it-IT" sz="1400" b="1" dirty="0">
                <a:solidFill>
                  <a:srgbClr val="0070C0"/>
                </a:solidFill>
                <a:latin typeface="+mj-lt"/>
              </a:rPr>
              <a:t>incarichi a studenti di collaborazione a tempo parziale</a:t>
            </a:r>
            <a:r>
              <a:rPr lang="it-IT" sz="1400" dirty="0">
                <a:latin typeface="+mj-lt"/>
              </a:rPr>
              <a:t>. La selezione è finalizzata all'attribuzione di incarichi per attività di supporto temporaneo e occasionale ai servizi resi dall'università, compresa l’attività di tutorato.</a:t>
            </a:r>
          </a:p>
          <a:p>
            <a:endParaRPr lang="it-IT" sz="1400" dirty="0">
              <a:latin typeface="+mj-lt"/>
            </a:endParaRPr>
          </a:p>
          <a:p>
            <a:r>
              <a:rPr lang="it-IT" sz="1400" dirty="0">
                <a:latin typeface="+mj-lt"/>
              </a:rPr>
              <a:t>Il corrispettivo minimo orario è diverso a seconda sia del tipo di attività oggetto della prestazione che della tipologia di studente.</a:t>
            </a:r>
          </a:p>
          <a:p>
            <a:endParaRPr lang="it-IT" sz="1400" dirty="0">
              <a:latin typeface="+mj-lt"/>
            </a:endParaRPr>
          </a:p>
          <a:p>
            <a:r>
              <a:rPr lang="it-IT" sz="1400" dirty="0">
                <a:latin typeface="+mj-lt"/>
              </a:rPr>
              <a:t>In particolare, per gli studenti iscritti ad un </a:t>
            </a:r>
            <a:r>
              <a:rPr lang="it-IT" sz="1400" b="1" dirty="0">
                <a:solidFill>
                  <a:srgbClr val="0070C0"/>
                </a:solidFill>
                <a:latin typeface="+mj-lt"/>
              </a:rPr>
              <a:t>corso di laurea triennale </a:t>
            </a:r>
            <a:r>
              <a:rPr lang="it-IT" sz="1400" dirty="0">
                <a:latin typeface="+mj-lt"/>
              </a:rPr>
              <a:t>sono previste: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b="1" dirty="0">
                <a:solidFill>
                  <a:srgbClr val="0070C0"/>
                </a:solidFill>
                <a:latin typeface="+mj-lt"/>
              </a:rPr>
              <a:t>12,00 €/ora </a:t>
            </a:r>
            <a:r>
              <a:rPr lang="it-IT" sz="1400" dirty="0">
                <a:latin typeface="+mj-lt"/>
              </a:rPr>
              <a:t>per le collaborazioni a supporto dei servizi amministrativi;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b="1" dirty="0">
                <a:solidFill>
                  <a:srgbClr val="0070C0"/>
                </a:solidFill>
                <a:latin typeface="+mj-lt"/>
              </a:rPr>
              <a:t>14,00 €/ora </a:t>
            </a:r>
            <a:r>
              <a:rPr lang="it-IT" sz="1400" dirty="0">
                <a:latin typeface="+mj-lt"/>
              </a:rPr>
              <a:t>per le collaborazioni a supporto della didattica.</a:t>
            </a:r>
          </a:p>
          <a:p>
            <a:endParaRPr lang="it-IT" sz="1400" dirty="0">
              <a:latin typeface="+mj-lt"/>
            </a:endParaRPr>
          </a:p>
          <a:p>
            <a:r>
              <a:rPr lang="it-IT" sz="1400" dirty="0">
                <a:latin typeface="+mj-lt"/>
              </a:rPr>
              <a:t>Per gli studenti iscritti ad un </a:t>
            </a:r>
            <a:r>
              <a:rPr lang="it-IT" sz="1400" b="1" dirty="0">
                <a:solidFill>
                  <a:srgbClr val="0070C0"/>
                </a:solidFill>
                <a:latin typeface="+mj-lt"/>
              </a:rPr>
              <a:t>corso di laurea magistrale</a:t>
            </a:r>
            <a:r>
              <a:rPr lang="it-IT" sz="1400" dirty="0">
                <a:latin typeface="+mj-lt"/>
              </a:rPr>
              <a:t>, invece, il compenso sarà di: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b="1" dirty="0">
                <a:solidFill>
                  <a:srgbClr val="0070C0"/>
                </a:solidFill>
                <a:latin typeface="+mj-lt"/>
              </a:rPr>
              <a:t>13,00 €/ora </a:t>
            </a:r>
            <a:r>
              <a:rPr lang="it-IT" sz="1400" dirty="0">
                <a:latin typeface="+mj-lt"/>
              </a:rPr>
              <a:t>per le collaborazioni a supporto dei servizi amministrativi;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b="1" dirty="0">
                <a:solidFill>
                  <a:srgbClr val="0070C0"/>
                </a:solidFill>
                <a:latin typeface="+mj-lt"/>
              </a:rPr>
              <a:t>16,00 €/ora </a:t>
            </a:r>
            <a:r>
              <a:rPr lang="it-IT" sz="1400" dirty="0">
                <a:latin typeface="+mj-lt"/>
              </a:rPr>
              <a:t>per le collaborazioni a supporto della didattica.</a:t>
            </a:r>
          </a:p>
          <a:p>
            <a:endParaRPr lang="it-IT" sz="1400" dirty="0">
              <a:latin typeface="+mj-lt"/>
            </a:endParaRPr>
          </a:p>
          <a:p>
            <a:r>
              <a:rPr lang="it-IT" sz="1400" dirty="0">
                <a:latin typeface="+mj-lt"/>
              </a:rPr>
              <a:t>Il corrispettivo è esente dall’imposta sul reddito (I.R.P.E.F.) e dall’imposta regionale sulle attività produttive (I.R.A.P.). </a:t>
            </a:r>
          </a:p>
          <a:p>
            <a:endParaRPr lang="it-IT" sz="1000" dirty="0">
              <a:latin typeface="+mj-lt"/>
            </a:endParaRPr>
          </a:p>
          <a:p>
            <a:r>
              <a:rPr lang="it-IT" sz="1400" dirty="0">
                <a:latin typeface="+mj-lt"/>
              </a:rPr>
              <a:t>Possono essere assegnati uno o più incarichi, fino ad un massimo di 200 ore per anno solare.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16D207D-BA12-4C3D-99D5-CD790824E6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7" t="21711" r="35947"/>
          <a:stretch/>
        </p:blipFill>
        <p:spPr>
          <a:xfrm>
            <a:off x="8587365" y="1465465"/>
            <a:ext cx="3269672" cy="4396509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E34683-0038-4588-8052-E2A85BDC8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C68A2A-0F91-40DD-8B14-4B0450443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75802140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BD5CB0-49FB-4529-9E6F-D958C4D91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79523"/>
            <a:ext cx="11522075" cy="840083"/>
          </a:xfrm>
        </p:spPr>
        <p:txBody>
          <a:bodyPr/>
          <a:lstStyle/>
          <a:p>
            <a:r>
              <a:rPr lang="it-IT" dirty="0"/>
              <a:t>Servizi di supporto e ascolto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423639C-1091-47B9-B3B6-C32B391ACBD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34963" y="1701688"/>
            <a:ext cx="11098213" cy="3525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Multi Chance Poli Team</a:t>
            </a:r>
            <a:br>
              <a:rPr lang="en-GB" dirty="0"/>
            </a:br>
            <a:r>
              <a:rPr lang="en-GB" dirty="0">
                <a:hlinkClick r:id="rId2"/>
              </a:rPr>
              <a:t>https://www.polimi.it/campus-e-servizi/pari-opportunita-e-inclusione/disabilita-e-dsa</a:t>
            </a:r>
            <a:r>
              <a:rPr lang="en-GB" dirty="0"/>
              <a:t> </a:t>
            </a:r>
            <a:br>
              <a:rPr lang="en-GB" dirty="0"/>
            </a:br>
            <a:r>
              <a:rPr lang="it-IT" dirty="0"/>
              <a:t>Servizio per studenti con disabilità e difficoltà di apprendimento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/>
              <a:t>PoliPsi</a:t>
            </a:r>
            <a:br>
              <a:rPr lang="en-GB" dirty="0"/>
            </a:br>
            <a:r>
              <a:rPr lang="en-GB" dirty="0">
                <a:hlinkClick r:id="rId3"/>
              </a:rPr>
              <a:t>https://www.polimi.it/campus-e-servizi/benessere-psicologico</a:t>
            </a:r>
            <a:r>
              <a:rPr lang="en-GB" dirty="0"/>
              <a:t> </a:t>
            </a:r>
            <a:br>
              <a:rPr lang="en-GB" dirty="0"/>
            </a:br>
            <a:r>
              <a:rPr lang="it-IT" dirty="0"/>
              <a:t>Servizio di consulenza, supporto psicologico e psicoterapeutico per studenti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Tutoring</a:t>
            </a:r>
            <a:br>
              <a:rPr lang="en-GB" dirty="0"/>
            </a:br>
            <a:r>
              <a:rPr lang="en-GB" dirty="0">
                <a:hlinkClick r:id="rId4"/>
              </a:rPr>
              <a:t>https://www.ingindinf.polimi.it/studenti/tutorato</a:t>
            </a:r>
            <a:r>
              <a:rPr lang="en-GB" dirty="0"/>
              <a:t> </a:t>
            </a:r>
            <a:br>
              <a:rPr lang="en-GB" dirty="0"/>
            </a:br>
            <a:r>
              <a:rPr lang="it-IT" dirty="0"/>
              <a:t>Attività progettate per guidare e assistere gli studenti durante i loro studi, rimuovendo gli ostacoli alla frequenza con successo dei corsi</a:t>
            </a:r>
            <a:endParaRPr lang="en-GB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4CF2C77-B358-4AED-B06D-A0F64C7A2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4C0765-0432-4C80-BC04-DFE37B429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28012198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D34749-4E22-4C51-8D56-875FBC98E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Uffici di riferimento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D3A14F7-914F-4813-83EF-C253EE3A0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304615E-6B93-4777-BE9B-BB0D7EEB2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36508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D34749-4E22-4C51-8D56-875FBC98E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Chi è chi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0995B0F-89AA-4390-8917-470BFF17E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46A2B59-3CD6-4EE4-A4B9-41202B2AB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70366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Segreteria Studenti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9877" y="1648157"/>
            <a:ext cx="7893371" cy="4337008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/>
              <a:t>Immatricolazione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/>
              <a:t>Tasse universitarie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/>
              <a:t>Lingua inglese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/>
              <a:t>Rilascio di certificati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/>
              <a:t>Attivazione di tirocini universitari e placement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/>
              <a:t>Informazioni sulle borse di studio del Polo di Cremona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/>
              <a:t>Esame di laurea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/>
              <a:t>Trasferimenti e passaggi di corso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/>
              <a:t>Richiesta armadietto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/>
              <a:t>Ammissione alla Laurea Magistrale</a:t>
            </a:r>
            <a:br>
              <a:rPr lang="it-IT" sz="1800" dirty="0"/>
            </a:br>
            <a:r>
              <a:rPr lang="it-IT" sz="800" dirty="0"/>
              <a:t>.</a:t>
            </a:r>
            <a:endParaRPr lang="it-IT" sz="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800" b="1" dirty="0"/>
          </a:p>
          <a:p>
            <a:br>
              <a:rPr lang="it-IT" sz="1800" dirty="0"/>
            </a:br>
            <a:br>
              <a:rPr lang="it-IT" sz="1800" dirty="0"/>
            </a:br>
            <a:br>
              <a:rPr lang="it-IT" sz="1800" dirty="0"/>
            </a:br>
            <a:endParaRPr lang="it-IT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F4E719-20DA-441E-9657-F77D022547C9}"/>
              </a:ext>
            </a:extLst>
          </p:cNvPr>
          <p:cNvSpPr txBox="1"/>
          <p:nvPr/>
        </p:nvSpPr>
        <p:spPr>
          <a:xfrm>
            <a:off x="8597828" y="1679948"/>
            <a:ext cx="26520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/>
              <a:t>Staff: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/>
              <a:t>Giovanna Tino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/>
              <a:t>Luisa Staurenghi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/>
              <a:t>Giulia Scarcella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/>
              <a:t>Monia Bertolametti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E0EF17A-E44A-4D7E-9DDF-F2B06FA2D8EC}"/>
              </a:ext>
            </a:extLst>
          </p:cNvPr>
          <p:cNvSpPr txBox="1"/>
          <p:nvPr/>
        </p:nvSpPr>
        <p:spPr>
          <a:xfrm>
            <a:off x="8597828" y="3934691"/>
            <a:ext cx="2355273" cy="958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111316"/>
                </a:solidFill>
                <a:effectLst/>
                <a:uLnTx/>
                <a:uFillTx/>
                <a:latin typeface="Manrope" pitchFamily="2" charset="0"/>
              </a:rPr>
              <a:t>Dove si trova: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111316"/>
                </a:solidFill>
                <a:effectLst/>
                <a:uLnTx/>
                <a:uFillTx/>
                <a:latin typeface="Manrope" pitchFamily="2" charset="0"/>
              </a:rPr>
              <a:t> Palazzina B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111316"/>
                </a:solidFill>
                <a:effectLst/>
                <a:uLnTx/>
                <a:uFillTx/>
                <a:latin typeface="Manrope" pitchFamily="2" charset="0"/>
              </a:rPr>
              <a:t>Primo piano</a:t>
            </a:r>
          </a:p>
        </p:txBody>
      </p:sp>
      <p:pic>
        <p:nvPicPr>
          <p:cNvPr id="1026" name="Picture 2" descr="icona vettore pin di localizzazione geografica 6133301 Arte vettoriale a  Vecteezy">
            <a:extLst>
              <a:ext uri="{FF2B5EF4-FFF2-40B4-BE49-F238E27FC236}">
                <a16:creationId xmlns:a16="http://schemas.microsoft.com/office/drawing/2014/main" id="{0D3AFDF9-DCB4-4D33-9169-8F3580ECF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5490">
            <a:off x="10172026" y="3507671"/>
            <a:ext cx="854040" cy="85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gnaposto data 5">
            <a:extLst>
              <a:ext uri="{FF2B5EF4-FFF2-40B4-BE49-F238E27FC236}">
                <a16:creationId xmlns:a16="http://schemas.microsoft.com/office/drawing/2014/main" id="{AE7D7026-567A-49C1-BA97-93B42B96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C80F0742-A045-4016-89F4-623B3074F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93783166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Segreteria Studenti: modalità di contatto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92727" y="1893133"/>
            <a:ext cx="9652000" cy="3920968"/>
          </a:xfrm>
        </p:spPr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111316"/>
                </a:solidFill>
                <a:latin typeface="+mj-lt"/>
              </a:rPr>
              <a:t>CHAT</a:t>
            </a:r>
            <a:r>
              <a:rPr lang="it-IT" dirty="0">
                <a:solidFill>
                  <a:srgbClr val="111316"/>
                </a:solidFill>
                <a:latin typeface="+mj-lt"/>
              </a:rPr>
              <a:t>:</a:t>
            </a:r>
            <a:r>
              <a:rPr lang="it-IT" dirty="0">
                <a:latin typeface="+mj-lt"/>
              </a:rPr>
              <a:t> </a:t>
            </a:r>
            <a:r>
              <a:rPr lang="it-IT" dirty="0">
                <a:solidFill>
                  <a:srgbClr val="111316"/>
                </a:solidFill>
                <a:latin typeface="+mj-lt"/>
              </a:rPr>
              <a:t>dal lunedì al venerdì 9:30 – 12:30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111316"/>
                </a:solidFill>
                <a:latin typeface="+mj-lt"/>
              </a:rPr>
              <a:t>SPORTELLO IN PRESENZA</a:t>
            </a:r>
            <a:r>
              <a:rPr lang="it-IT" dirty="0">
                <a:solidFill>
                  <a:srgbClr val="111316"/>
                </a:solidFill>
                <a:latin typeface="+mj-lt"/>
              </a:rPr>
              <a:t>: SU APPUNTAMENTO </a:t>
            </a:r>
            <a:br>
              <a:rPr lang="it-IT" dirty="0">
                <a:solidFill>
                  <a:srgbClr val="111316"/>
                </a:solidFill>
                <a:latin typeface="+mj-lt"/>
              </a:rPr>
            </a:br>
            <a:r>
              <a:rPr lang="it-IT" b="1" dirty="0">
                <a:solidFill>
                  <a:srgbClr val="111316"/>
                </a:solidFill>
                <a:latin typeface="+mj-lt"/>
              </a:rPr>
              <a:t>martedì</a:t>
            </a:r>
            <a:r>
              <a:rPr lang="it-IT" dirty="0">
                <a:solidFill>
                  <a:srgbClr val="111316"/>
                </a:solidFill>
                <a:latin typeface="+mj-lt"/>
              </a:rPr>
              <a:t> dalle 9.30 alle 12.30, </a:t>
            </a:r>
            <a:br>
              <a:rPr lang="it-IT" dirty="0">
                <a:solidFill>
                  <a:srgbClr val="111316"/>
                </a:solidFill>
                <a:latin typeface="+mj-lt"/>
              </a:rPr>
            </a:br>
            <a:r>
              <a:rPr lang="it-IT" dirty="0">
                <a:solidFill>
                  <a:srgbClr val="111316"/>
                </a:solidFill>
                <a:latin typeface="+mj-lt"/>
              </a:rPr>
              <a:t>da richiedere dai Servizi Online &gt; Prenotazione appuntamento in presenza o a distanza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111316"/>
                </a:solidFill>
                <a:latin typeface="+mj-lt"/>
              </a:rPr>
              <a:t>SPORTELLO TELEFONICO/TEAMS</a:t>
            </a:r>
            <a:r>
              <a:rPr lang="it-IT" dirty="0">
                <a:solidFill>
                  <a:srgbClr val="111316"/>
                </a:solidFill>
                <a:latin typeface="+mj-lt"/>
              </a:rPr>
              <a:t>: SU APPUNTAMENTO </a:t>
            </a:r>
            <a:br>
              <a:rPr lang="it-IT" dirty="0">
                <a:solidFill>
                  <a:srgbClr val="111316"/>
                </a:solidFill>
                <a:latin typeface="+mj-lt"/>
              </a:rPr>
            </a:br>
            <a:r>
              <a:rPr lang="it-IT" b="1" dirty="0">
                <a:solidFill>
                  <a:srgbClr val="111316"/>
                </a:solidFill>
                <a:latin typeface="+mj-lt"/>
              </a:rPr>
              <a:t>mercoledì</a:t>
            </a:r>
            <a:r>
              <a:rPr lang="it-IT" dirty="0">
                <a:solidFill>
                  <a:srgbClr val="111316"/>
                </a:solidFill>
                <a:latin typeface="+mj-lt"/>
              </a:rPr>
              <a:t> dalle 14.30 alle 16.00 e </a:t>
            </a:r>
            <a:r>
              <a:rPr lang="it-IT" b="1" dirty="0">
                <a:solidFill>
                  <a:srgbClr val="111316"/>
                </a:solidFill>
                <a:latin typeface="+mj-lt"/>
              </a:rPr>
              <a:t>giovedì</a:t>
            </a:r>
            <a:r>
              <a:rPr lang="it-IT" dirty="0">
                <a:solidFill>
                  <a:srgbClr val="111316"/>
                </a:solidFill>
                <a:latin typeface="+mj-lt"/>
              </a:rPr>
              <a:t> dalle 13.00 alle 16.00, </a:t>
            </a:r>
            <a:br>
              <a:rPr lang="it-IT" dirty="0">
                <a:solidFill>
                  <a:srgbClr val="111316"/>
                </a:solidFill>
                <a:latin typeface="+mj-lt"/>
              </a:rPr>
            </a:br>
            <a:r>
              <a:rPr lang="it-IT" dirty="0">
                <a:solidFill>
                  <a:srgbClr val="111316"/>
                </a:solidFill>
                <a:latin typeface="+mj-lt"/>
              </a:rPr>
              <a:t>da richiedere dai Servizi Online &gt; Prenotazione appuntamento in presenza o a distanza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111316"/>
                </a:solidFill>
                <a:latin typeface="+mj-lt"/>
              </a:rPr>
              <a:t>TICKET OTRS/FAQ e MAIL</a:t>
            </a:r>
            <a:r>
              <a:rPr lang="it-IT" dirty="0">
                <a:solidFill>
                  <a:srgbClr val="111316"/>
                </a:solidFill>
                <a:latin typeface="+mj-lt"/>
              </a:rPr>
              <a:t>: dal lunedì al venerdì da </a:t>
            </a:r>
            <a:r>
              <a:rPr lang="it-IT" dirty="0">
                <a:solidFill>
                  <a:srgbClr val="111316"/>
                </a:solidFill>
                <a:latin typeface="+mj-lt"/>
                <a:hlinkClick r:id="rId2"/>
              </a:rPr>
              <a:t>www.polimi.it</a:t>
            </a:r>
            <a:r>
              <a:rPr lang="it-IT" dirty="0">
                <a:solidFill>
                  <a:srgbClr val="111316"/>
                </a:solidFill>
                <a:latin typeface="+mj-lt"/>
              </a:rPr>
              <a:t> &gt; Strumenti&gt; Contatti per studenti</a:t>
            </a:r>
          </a:p>
          <a:p>
            <a:endParaRPr lang="it-IT" sz="2000" dirty="0">
              <a:solidFill>
                <a:srgbClr val="111316"/>
              </a:solidFill>
              <a:latin typeface="Mukta"/>
            </a:endParaRPr>
          </a:p>
          <a:p>
            <a:endParaRPr lang="it-IT" sz="20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00400B7-7255-4A5B-8146-E9074701D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F47568B-1792-404A-853B-EEC0C41F3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29177060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Segreteria Didattica - Amministrativa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7365" y="1373052"/>
            <a:ext cx="8033252" cy="4528984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/>
              <a:t>Orario delle lezioni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/>
              <a:t>Compilazione del piano degli studi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/>
              <a:t>Programmi degli insegnamenti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/>
              <a:t>Prove in itinere ed esami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/>
              <a:t>Contratti 200 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/>
              <a:t>Tessere delle fotocopie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/>
              <a:t>Tutoring</a:t>
            </a:r>
          </a:p>
          <a:p>
            <a:br>
              <a:rPr lang="it-IT" sz="1800" b="1" dirty="0">
                <a:solidFill>
                  <a:srgbClr val="111316"/>
                </a:solidFill>
                <a:latin typeface="Mukta"/>
              </a:rPr>
            </a:br>
            <a:r>
              <a:rPr lang="it-IT" sz="1800" b="1" dirty="0">
                <a:solidFill>
                  <a:srgbClr val="111316"/>
                </a:solidFill>
                <a:latin typeface="Manrope" pitchFamily="2" charset="0"/>
              </a:rPr>
              <a:t>Modalità di contatto</a:t>
            </a:r>
            <a:r>
              <a:rPr lang="it-IT" sz="1800" dirty="0">
                <a:solidFill>
                  <a:srgbClr val="111316"/>
                </a:solidFill>
                <a:latin typeface="Manrope" pitchFamily="2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>
                <a:latin typeface="+mj-lt"/>
              </a:rPr>
              <a:t>Sportello </a:t>
            </a:r>
            <a:r>
              <a:rPr lang="it-IT" b="1" dirty="0">
                <a:solidFill>
                  <a:srgbClr val="111316"/>
                </a:solidFill>
                <a:latin typeface="+mj-lt"/>
              </a:rPr>
              <a:t>TELEFONICO/TEAMS/PRESENZA </a:t>
            </a:r>
            <a:r>
              <a:rPr lang="it-IT" dirty="0">
                <a:solidFill>
                  <a:srgbClr val="111316"/>
                </a:solidFill>
                <a:latin typeface="+mj-lt"/>
              </a:rPr>
              <a:t>SU APPUNTAMENTO </a:t>
            </a:r>
          </a:p>
          <a:p>
            <a:r>
              <a:rPr lang="it-IT" dirty="0">
                <a:solidFill>
                  <a:srgbClr val="111316"/>
                </a:solidFill>
                <a:latin typeface="+mj-lt"/>
              </a:rPr>
              <a:t>         dal lunedì al venerdì 9.30 - 12.30</a:t>
            </a:r>
            <a:endParaRPr lang="it-IT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111316"/>
                </a:solidFill>
                <a:latin typeface="+mj-lt"/>
              </a:rPr>
              <a:t>TICKET OTRS/FAQ</a:t>
            </a:r>
            <a:r>
              <a:rPr lang="it-IT" dirty="0">
                <a:solidFill>
                  <a:srgbClr val="111316"/>
                </a:solidFill>
                <a:latin typeface="+mj-lt"/>
              </a:rPr>
              <a:t>: dal lunedì al venerdì </a:t>
            </a:r>
            <a:r>
              <a:rPr lang="it-IT" dirty="0"/>
              <a:t>da </a:t>
            </a:r>
            <a:r>
              <a:rPr lang="it-IT" dirty="0">
                <a:hlinkClick r:id="rId2"/>
              </a:rPr>
              <a:t>www.polimi.it</a:t>
            </a:r>
            <a:r>
              <a:rPr lang="it-IT" dirty="0"/>
              <a:t> &gt; Strumenti&gt; Contatti per studenti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/>
              <a:t>E-MAIL</a:t>
            </a:r>
            <a:r>
              <a:rPr lang="it-IT" dirty="0"/>
              <a:t>: didattica-cremona@polimi.it</a:t>
            </a:r>
          </a:p>
          <a:p>
            <a:endParaRPr lang="it-IT" sz="1800" dirty="0"/>
          </a:p>
          <a:p>
            <a:endParaRPr lang="it-IT" sz="1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E8BFACB-4167-4DCA-A159-B7EF66FEF27E}"/>
              </a:ext>
            </a:extLst>
          </p:cNvPr>
          <p:cNvSpPr txBox="1"/>
          <p:nvPr/>
        </p:nvSpPr>
        <p:spPr>
          <a:xfrm>
            <a:off x="8793018" y="1474652"/>
            <a:ext cx="2946399" cy="1067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Staff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Sara Gruppi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Maristella Pellini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CD5A3FA-3990-486A-9F55-28D39057239C}"/>
              </a:ext>
            </a:extLst>
          </p:cNvPr>
          <p:cNvSpPr txBox="1"/>
          <p:nvPr/>
        </p:nvSpPr>
        <p:spPr>
          <a:xfrm>
            <a:off x="8851828" y="3983670"/>
            <a:ext cx="2355273" cy="958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111316"/>
                </a:solidFill>
                <a:effectLst/>
                <a:uLnTx/>
                <a:uFillTx/>
                <a:latin typeface="Manrope" pitchFamily="2" charset="0"/>
              </a:rPr>
              <a:t>Dove si trova: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111316"/>
                </a:solidFill>
                <a:effectLst/>
                <a:uLnTx/>
                <a:uFillTx/>
                <a:latin typeface="Manrope" pitchFamily="2" charset="0"/>
              </a:rPr>
              <a:t> Palazzina B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111316"/>
                </a:solidFill>
                <a:effectLst/>
                <a:uLnTx/>
                <a:uFillTx/>
                <a:latin typeface="Manrope" pitchFamily="2" charset="0"/>
              </a:rPr>
              <a:t>Primo piano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3CC633F-6A11-4D0B-B0DB-E0E580213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217" y="3429000"/>
            <a:ext cx="1182727" cy="1188823"/>
          </a:xfrm>
          <a:prstGeom prst="rect">
            <a:avLst/>
          </a:prstGeom>
        </p:spPr>
      </p:pic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0BFBD61-EE6B-4CB0-8C62-CEF123B4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6C81851-583E-49F7-86F5-D0B918E82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11087694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Biblioteca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4962" y="1470906"/>
            <a:ext cx="8323726" cy="4525963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/>
              <a:t>La Biblioteca Didattica del Polo Territoriale di Cremona nasce con la finalità di fornire un adeguato supporto bibliografico alle necessità didattiche degli studenti iscritti.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/>
              <a:t>A tal fine sono disponibili in copie multiple tutti i testi adottati e consigliati per gli insegnamenti dei Corsi di Laurea della Facoltà, oltre a dizionari, enciclopedie e manuali specialistici per l'approfondimento.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/>
              <a:t>Orario: dal lunedì al venerdì 9:00 – 17:00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/>
              <a:t>E-mail: </a:t>
            </a:r>
            <a:r>
              <a:rPr lang="it-IT" sz="1800" dirty="0">
                <a:hlinkClick r:id="rId2"/>
              </a:rPr>
              <a:t>biblioteca-cremona@polimi.it</a:t>
            </a:r>
            <a:endParaRPr lang="it-IT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endParaRPr lang="it-IT" sz="20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5A3BB65-A13C-4FB7-A893-66FEAA0E0E2D}"/>
              </a:ext>
            </a:extLst>
          </p:cNvPr>
          <p:cNvSpPr txBox="1"/>
          <p:nvPr/>
        </p:nvSpPr>
        <p:spPr>
          <a:xfrm>
            <a:off x="9224674" y="4093016"/>
            <a:ext cx="2355273" cy="958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111316"/>
                </a:solidFill>
                <a:effectLst/>
                <a:uLnTx/>
                <a:uFillTx/>
                <a:latin typeface="Manrope" pitchFamily="2" charset="0"/>
              </a:rPr>
              <a:t>Dove si trova: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111316"/>
                </a:solidFill>
                <a:effectLst/>
                <a:uLnTx/>
                <a:uFillTx/>
                <a:latin typeface="Manrope" pitchFamily="2" charset="0"/>
              </a:rPr>
              <a:t> Palazzina B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111316"/>
                </a:solidFill>
                <a:effectLst/>
                <a:uLnTx/>
                <a:uFillTx/>
                <a:latin typeface="Manrope" pitchFamily="2" charset="0"/>
              </a:rPr>
              <a:t>Primo piano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73FEB9B-493F-4043-8AD3-C79C4CD66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163" y="3498604"/>
            <a:ext cx="1182727" cy="118882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127685B-AF82-4CF5-A855-DC1E93A0C865}"/>
              </a:ext>
            </a:extLst>
          </p:cNvPr>
          <p:cNvSpPr txBox="1"/>
          <p:nvPr/>
        </p:nvSpPr>
        <p:spPr>
          <a:xfrm>
            <a:off x="9224674" y="1470906"/>
            <a:ext cx="2946399" cy="734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Staff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Lucia Topi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FF02423-D471-44C3-ADFB-47255E57A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BB42599-0E5D-441E-926A-AF63F28FC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67000681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/>
              <a:t>Servizi Tecnici, Logistica e ICT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4962" y="1648156"/>
            <a:ext cx="8323726" cy="4004701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/>
              <a:t>Assistenza tecnica relativa ai problemi 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it-IT" sz="1800" dirty="0"/>
              <a:t>alla configurazione della rete wi-fi Politecnico;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it-IT" sz="1800" dirty="0"/>
              <a:t>di troubleshooting del proprio PC portatile;</a:t>
            </a:r>
          </a:p>
          <a:p>
            <a:pPr marL="1085850" lvl="1" indent="-342900" algn="just">
              <a:buFont typeface="Arial" panose="020B0604020202020204" pitchFamily="34" charset="0"/>
              <a:buChar char="•"/>
            </a:pPr>
            <a:r>
              <a:rPr lang="it-IT" sz="1800" dirty="0"/>
              <a:t>nell’installazione e reperibilità dei software didattici per l’utilizzo individuale;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it-IT" sz="1800" dirty="0"/>
              <a:t>alla fotocopiatrice a disposizione degli studenti.</a:t>
            </a:r>
          </a:p>
          <a:p>
            <a:pPr marL="342900" lvl="1" indent="-342900" algn="just">
              <a:buFont typeface="Arial" panose="020B0604020202020204" pitchFamily="34" charset="0"/>
              <a:buChar char="•"/>
            </a:pPr>
            <a:r>
              <a:rPr lang="it-IT" sz="1800" dirty="0"/>
              <a:t>Raccolta di richieste e segnalazioni per danni e/o malfunzionamenti di spazi ed attrezzature del Campus.</a:t>
            </a:r>
          </a:p>
          <a:p>
            <a:pPr marL="742950" lvl="1"/>
            <a:br>
              <a:rPr lang="it-IT" sz="1800" dirty="0"/>
            </a:br>
            <a:r>
              <a:rPr lang="it-IT" sz="9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/>
              <a:t>E-mail </a:t>
            </a:r>
            <a:r>
              <a:rPr lang="it-IT" sz="18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ufficiotecnico-cremona@polimi.it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9362C37-9A9F-4582-9DB1-1757D17CFA93}"/>
              </a:ext>
            </a:extLst>
          </p:cNvPr>
          <p:cNvSpPr txBox="1"/>
          <p:nvPr/>
        </p:nvSpPr>
        <p:spPr>
          <a:xfrm>
            <a:off x="9136680" y="4517889"/>
            <a:ext cx="2355273" cy="958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111316"/>
                </a:solidFill>
                <a:effectLst/>
                <a:uLnTx/>
                <a:uFillTx/>
                <a:latin typeface="Manrope" pitchFamily="2" charset="0"/>
              </a:rPr>
              <a:t>Dove si trova: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111316"/>
                </a:solidFill>
                <a:effectLst/>
                <a:uLnTx/>
                <a:uFillTx/>
                <a:latin typeface="Manrope" pitchFamily="2" charset="0"/>
              </a:rPr>
              <a:t> Palazzina B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111316"/>
                </a:solidFill>
                <a:effectLst/>
                <a:uLnTx/>
                <a:uFillTx/>
                <a:latin typeface="Manrope" pitchFamily="2" charset="0"/>
              </a:rPr>
              <a:t>Terzo piano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89D2BDC-6D60-4EA6-BEC7-33DDB493D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1402" y="3923477"/>
            <a:ext cx="1182727" cy="118882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0B850D3-60C0-4A64-BE76-A5AAA1D09A19}"/>
              </a:ext>
            </a:extLst>
          </p:cNvPr>
          <p:cNvSpPr txBox="1"/>
          <p:nvPr/>
        </p:nvSpPr>
        <p:spPr>
          <a:xfrm>
            <a:off x="9088203" y="1467378"/>
            <a:ext cx="2586562" cy="1809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Staff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/>
              <a:t>Fabrizio Bragantini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/>
              <a:t>Matteo Bolzoni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/>
              <a:t>Luigi Priori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/>
              <a:t>Nicolò Maffi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/>
              <a:t>Marco Iridile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FA2A830-B7C2-457B-B6A8-9D05D11D5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D068CDD-0581-4B44-B310-89A1B00A7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6794191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D34749-4E22-4C51-8D56-875FBC98E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Borse di studio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195ADC4-99A5-404A-94D7-8101F1BFE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4CB85ED-D8C3-4F5B-A156-9EFE075ED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1259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83581" y="735410"/>
            <a:ext cx="10967911" cy="643259"/>
          </a:xfrm>
        </p:spPr>
        <p:txBody>
          <a:bodyPr>
            <a:normAutofit fontScale="90000"/>
          </a:bodyPr>
          <a:lstStyle/>
          <a:p>
            <a:r>
              <a:rPr lang="en-GB" sz="2700" dirty="0"/>
              <a:t>I </a:t>
            </a:r>
            <a:r>
              <a:rPr lang="en-GB" sz="2700" dirty="0" err="1"/>
              <a:t>Percorsi</a:t>
            </a:r>
            <a:r>
              <a:rPr lang="en-GB" sz="2700" dirty="0"/>
              <a:t> di </a:t>
            </a:r>
            <a:r>
              <a:rPr lang="en-GB" sz="2700" dirty="0" err="1"/>
              <a:t>Eccellenza</a:t>
            </a:r>
            <a:r>
              <a:rPr lang="en-GB" sz="2700" dirty="0"/>
              <a:t> per </a:t>
            </a:r>
            <a:r>
              <a:rPr lang="en-GB" sz="2700" dirty="0" err="1"/>
              <a:t>matricole</a:t>
            </a:r>
            <a:r>
              <a:rPr lang="en-GB" sz="2700" dirty="0"/>
              <a:t> </a:t>
            </a:r>
            <a:r>
              <a:rPr lang="en-GB" sz="2700" dirty="0" err="1"/>
              <a:t>Lauree</a:t>
            </a:r>
            <a:r>
              <a:rPr lang="en-GB" sz="2700" dirty="0"/>
              <a:t> </a:t>
            </a:r>
            <a:r>
              <a:rPr lang="en-GB" sz="2700" dirty="0" err="1"/>
              <a:t>Triennali</a:t>
            </a:r>
            <a:r>
              <a:rPr lang="en-GB" sz="2700" dirty="0"/>
              <a:t> </a:t>
            </a:r>
            <a:br>
              <a:rPr lang="en-GB" dirty="0"/>
            </a:br>
            <a:endParaRPr lang="en-GB" dirty="0"/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167387" y="1378669"/>
            <a:ext cx="5184105" cy="4100661"/>
          </a:xfrm>
          <a:solidFill>
            <a:srgbClr val="FFFFFF"/>
          </a:solidFill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GB" b="1" dirty="0">
                <a:latin typeface="+mj-lt"/>
                <a:cs typeface="Arial" panose="020B0604020202020204" pitchFamily="34" charset="0"/>
              </a:rPr>
              <a:t>Che cosa sono?</a:t>
            </a:r>
          </a:p>
          <a:p>
            <a:pPr>
              <a:lnSpc>
                <a:spcPct val="110000"/>
              </a:lnSpc>
            </a:pPr>
            <a:r>
              <a:rPr lang="en-GB" dirty="0">
                <a:latin typeface="+mj-lt"/>
                <a:cs typeface="Arial" panose="020B0604020202020204" pitchFamily="34" charset="0"/>
              </a:rPr>
              <a:t>Sono percorsi di formazione avanzata che </a:t>
            </a:r>
            <a:r>
              <a:rPr lang="it-IT" dirty="0">
                <a:latin typeface="+mj-lt"/>
                <a:cs typeface="Arial" panose="020B0604020202020204" pitchFamily="34" charset="0"/>
              </a:rPr>
              <a:t>premiano il </a:t>
            </a:r>
            <a:r>
              <a:rPr lang="it-IT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merito</a:t>
            </a:r>
            <a:r>
              <a:rPr lang="it-IT" dirty="0">
                <a:latin typeface="+mj-lt"/>
                <a:cs typeface="Arial" panose="020B0604020202020204" pitchFamily="34" charset="0"/>
              </a:rPr>
              <a:t> e stimolano l’apprendimento </a:t>
            </a:r>
            <a:r>
              <a:rPr lang="it-IT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multidisciplinare</a:t>
            </a:r>
            <a:r>
              <a:rPr lang="it-IT" b="1" dirty="0">
                <a:latin typeface="+mj-lt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it-IT" b="1" dirty="0"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it-IT" b="1" dirty="0">
                <a:latin typeface="+mj-lt"/>
                <a:cs typeface="Arial" panose="020B0604020202020204" pitchFamily="34" charset="0"/>
              </a:rPr>
              <a:t>A chi sono rivolti?</a:t>
            </a:r>
          </a:p>
          <a:p>
            <a:pPr>
              <a:lnSpc>
                <a:spcPct val="110000"/>
              </a:lnSpc>
            </a:pPr>
            <a:r>
              <a:rPr lang="it-IT" dirty="0">
                <a:latin typeface="+mj-lt"/>
                <a:cs typeface="Arial" panose="020B0604020202020204" pitchFamily="34" charset="0"/>
              </a:rPr>
              <a:t>Sono rivolti a giovani studenti, immatricolati ad Ingegneria Gestionale o Ingegneria Informatica, che si distinguono per </a:t>
            </a:r>
            <a:r>
              <a:rPr lang="it-IT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capacità</a:t>
            </a:r>
            <a:r>
              <a:rPr lang="it-IT" dirty="0">
                <a:latin typeface="+mj-lt"/>
                <a:cs typeface="Arial" panose="020B0604020202020204" pitchFamily="34" charset="0"/>
              </a:rPr>
              <a:t>, </a:t>
            </a:r>
            <a:r>
              <a:rPr lang="it-IT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intraprendenza</a:t>
            </a:r>
            <a:r>
              <a:rPr lang="it-IT" dirty="0">
                <a:latin typeface="+mj-lt"/>
                <a:cs typeface="Arial" panose="020B0604020202020204" pitchFamily="34" charset="0"/>
              </a:rPr>
              <a:t>, </a:t>
            </a:r>
            <a:r>
              <a:rPr lang="it-IT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impegno</a:t>
            </a:r>
            <a:r>
              <a:rPr lang="it-IT" dirty="0">
                <a:latin typeface="+mj-lt"/>
                <a:cs typeface="Arial" panose="020B0604020202020204" pitchFamily="34" charset="0"/>
              </a:rPr>
              <a:t> e </a:t>
            </a:r>
            <a:r>
              <a:rPr lang="it-IT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risultati</a:t>
            </a:r>
            <a:r>
              <a:rPr lang="it-IT" dirty="0">
                <a:latin typeface="+mj-lt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it-IT" dirty="0"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it-IT" b="1" dirty="0">
                <a:latin typeface="+mj-lt"/>
                <a:cs typeface="Arial" panose="020B0604020202020204" pitchFamily="34" charset="0"/>
              </a:rPr>
              <a:t>Che obiettivi hanno?</a:t>
            </a:r>
          </a:p>
          <a:p>
            <a:pPr>
              <a:lnSpc>
                <a:spcPct val="110000"/>
              </a:lnSpc>
            </a:pPr>
            <a:r>
              <a:rPr lang="it-IT" dirty="0">
                <a:latin typeface="+mj-lt"/>
                <a:cs typeface="Arial" panose="020B0604020202020204" pitchFamily="34" charset="0"/>
              </a:rPr>
              <a:t>Spingere questi giovani verso </a:t>
            </a:r>
            <a:r>
              <a:rPr lang="it-IT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risultati sempre più sfidanti</a:t>
            </a:r>
            <a:r>
              <a:rPr lang="it-IT" dirty="0">
                <a:latin typeface="+mj-lt"/>
                <a:cs typeface="Arial" panose="020B0604020202020204" pitchFamily="34" charset="0"/>
              </a:rPr>
              <a:t> e stimolare</a:t>
            </a:r>
            <a:r>
              <a:rPr lang="it-IT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it-IT" dirty="0">
                <a:latin typeface="+mj-lt"/>
                <a:cs typeface="Arial" panose="020B0604020202020204" pitchFamily="34" charset="0"/>
              </a:rPr>
              <a:t>l’acquisizione, fin dai primi anni, di </a:t>
            </a:r>
            <a:r>
              <a:rPr lang="it-IT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logiche tipicamente aziendali</a:t>
            </a:r>
            <a:r>
              <a:rPr lang="it-IT" dirty="0">
                <a:latin typeface="+mj-lt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it-IT" dirty="0"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it-IT" b="1" dirty="0">
                <a:latin typeface="+mj-lt"/>
                <a:ea typeface="ＭＳ Ｐゴシック"/>
                <a:cs typeface="Arial" panose="020B0604020202020204" pitchFamily="34" charset="0"/>
              </a:rPr>
              <a:t>Coordinatore</a:t>
            </a:r>
            <a:r>
              <a:rPr lang="it-IT" dirty="0">
                <a:latin typeface="+mj-lt"/>
                <a:ea typeface="ＭＳ Ｐゴシック"/>
                <a:cs typeface="Arial" panose="020B0604020202020204" pitchFamily="34" charset="0"/>
              </a:rPr>
              <a:t>: Prof. Filippo Renga</a:t>
            </a:r>
          </a:p>
          <a:p>
            <a:pPr>
              <a:lnSpc>
                <a:spcPct val="110000"/>
              </a:lnSpc>
            </a:pPr>
            <a:endParaRPr lang="it-IT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81" y="1378669"/>
            <a:ext cx="5506312" cy="3896379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4E3351F-2508-4474-A8F0-D46D29CFA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826E511-C2A5-44AF-BE9B-1C0DA3C7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5454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9358" y="723712"/>
            <a:ext cx="8581043" cy="643259"/>
          </a:xfrm>
        </p:spPr>
        <p:txBody>
          <a:bodyPr>
            <a:normAutofit/>
          </a:bodyPr>
          <a:lstStyle/>
          <a:p>
            <a:r>
              <a:rPr lang="en-GB" dirty="0"/>
              <a:t>I </a:t>
            </a:r>
            <a:r>
              <a:rPr lang="en-GB" dirty="0" err="1"/>
              <a:t>Percorsi</a:t>
            </a:r>
            <a:r>
              <a:rPr lang="en-GB" dirty="0"/>
              <a:t> di </a:t>
            </a:r>
            <a:r>
              <a:rPr lang="en-GB" dirty="0" err="1"/>
              <a:t>Eccellenza</a:t>
            </a:r>
            <a:r>
              <a:rPr lang="en-GB" dirty="0"/>
              <a:t> </a:t>
            </a:r>
            <a:r>
              <a:rPr lang="en-GB" sz="2400" dirty="0"/>
              <a:t>per </a:t>
            </a:r>
            <a:r>
              <a:rPr lang="en-GB" sz="2400" dirty="0" err="1"/>
              <a:t>matricole</a:t>
            </a:r>
            <a:r>
              <a:rPr lang="en-GB" sz="2400" dirty="0"/>
              <a:t> </a:t>
            </a:r>
            <a:r>
              <a:rPr lang="en-GB" sz="2400" dirty="0" err="1"/>
              <a:t>Lauree</a:t>
            </a:r>
            <a:r>
              <a:rPr lang="en-GB" sz="2400" dirty="0"/>
              <a:t> </a:t>
            </a:r>
            <a:r>
              <a:rPr lang="en-GB" sz="2400" dirty="0" err="1"/>
              <a:t>Triennali</a:t>
            </a:r>
            <a:r>
              <a:rPr lang="en-GB" sz="2400" dirty="0"/>
              <a:t> </a:t>
            </a:r>
            <a:endParaRPr lang="en-GB" dirty="0"/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224871" y="1390368"/>
            <a:ext cx="5117385" cy="4100661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it-IT" dirty="0">
                <a:latin typeface="+mj-lt"/>
                <a:cs typeface="Arial" panose="020B0604020202020204" pitchFamily="34" charset="0"/>
              </a:rPr>
              <a:t>Possono includere:</a:t>
            </a:r>
          </a:p>
          <a:p>
            <a:pPr>
              <a:lnSpc>
                <a:spcPct val="110000"/>
              </a:lnSpc>
            </a:pPr>
            <a:endParaRPr lang="en-GB" sz="800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  <a:ea typeface="ＭＳ Ｐゴシック"/>
                <a:cs typeface="Arial" panose="020B0604020202020204" pitchFamily="34" charset="0"/>
              </a:rPr>
              <a:t>Una </a:t>
            </a:r>
            <a:r>
              <a:rPr lang="en-GB" b="1" dirty="0">
                <a:solidFill>
                  <a:srgbClr val="0070C0"/>
                </a:solidFill>
                <a:latin typeface="+mj-lt"/>
                <a:ea typeface="ＭＳ Ｐゴシック"/>
                <a:cs typeface="Arial" panose="020B0604020202020204" pitchFamily="34" charset="0"/>
              </a:rPr>
              <a:t>borsa di studio da 5.000€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70C0"/>
                </a:solidFill>
                <a:latin typeface="+mj-lt"/>
                <a:ea typeface="ＭＳ Ｐゴシック"/>
                <a:cs typeface="Arial" panose="020B0604020202020204" pitchFamily="34" charset="0"/>
              </a:rPr>
              <a:t>Stage estivi </a:t>
            </a:r>
            <a:r>
              <a:rPr lang="it-IT" dirty="0">
                <a:latin typeface="+mj-lt"/>
                <a:ea typeface="ＭＳ Ｐゴシック"/>
                <a:cs typeface="Arial" panose="020B0604020202020204" pitchFamily="34" charset="0"/>
              </a:rPr>
              <a:t>presso importanti aziende italiane ed estere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dirty="0">
                <a:latin typeface="+mj-lt"/>
                <a:ea typeface="ＭＳ Ｐゴシック"/>
                <a:cs typeface="Arial" panose="020B0604020202020204" pitchFamily="34" charset="0"/>
              </a:rPr>
              <a:t>Lezioni di </a:t>
            </a:r>
            <a:r>
              <a:rPr lang="it-IT" b="1" dirty="0">
                <a:solidFill>
                  <a:srgbClr val="0070C0"/>
                </a:solidFill>
                <a:latin typeface="+mj-lt"/>
                <a:ea typeface="ＭＳ Ｐゴシック"/>
                <a:cs typeface="Arial" panose="020B0604020202020204" pitchFamily="34" charset="0"/>
              </a:rPr>
              <a:t>inglese professionale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70C0"/>
                </a:solidFill>
                <a:latin typeface="+mj-lt"/>
                <a:ea typeface="ＭＳ Ｐゴシック"/>
                <a:cs typeface="Arial" panose="020B0604020202020204" pitchFamily="34" charset="0"/>
              </a:rPr>
              <a:t>Corsi di approfondimento </a:t>
            </a:r>
            <a:r>
              <a:rPr lang="it-IT" dirty="0">
                <a:latin typeface="+mj-lt"/>
                <a:ea typeface="ＭＳ Ｐゴシック"/>
                <a:cs typeface="Arial" panose="020B0604020202020204" pitchFamily="34" charset="0"/>
              </a:rPr>
              <a:t>su argomenti vari, per</a:t>
            </a:r>
            <a:r>
              <a:rPr lang="it-IT" b="1" dirty="0">
                <a:solidFill>
                  <a:srgbClr val="0070C0"/>
                </a:solidFill>
                <a:latin typeface="+mj-lt"/>
                <a:ea typeface="ＭＳ Ｐゴシック"/>
                <a:cs typeface="Arial" panose="020B0604020202020204" pitchFamily="34" charset="0"/>
              </a:rPr>
              <a:t> </a:t>
            </a:r>
            <a:r>
              <a:rPr lang="it-IT" dirty="0">
                <a:latin typeface="+mj-lt"/>
                <a:ea typeface="ＭＳ Ｐゴシック"/>
                <a:cs typeface="Arial" panose="020B0604020202020204" pitchFamily="34" charset="0"/>
              </a:rPr>
              <a:t>esempio:</a:t>
            </a:r>
          </a:p>
          <a:p>
            <a:pPr marL="742950" lvl="1" indent="-2857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it-IT" dirty="0">
                <a:latin typeface="+mj-lt"/>
                <a:ea typeface="ＭＳ Ｐゴシック"/>
                <a:cs typeface="Arial" panose="020B0604020202020204" pitchFamily="34" charset="0"/>
              </a:rPr>
              <a:t>Business Planning; </a:t>
            </a:r>
          </a:p>
          <a:p>
            <a:pPr marL="742950" lvl="1" indent="-2857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it-IT" dirty="0">
                <a:latin typeface="+mj-lt"/>
                <a:ea typeface="ＭＳ Ｐゴシック"/>
                <a:cs typeface="Arial" panose="020B0604020202020204" pitchFamily="34" charset="0"/>
              </a:rPr>
              <a:t>Project Management;</a:t>
            </a:r>
          </a:p>
          <a:p>
            <a:pPr marL="742950" lvl="1" indent="-2857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it-IT" dirty="0" err="1">
                <a:latin typeface="+mj-lt"/>
                <a:ea typeface="ＭＳ Ｐゴシック"/>
                <a:cs typeface="Arial" panose="020B0604020202020204" pitchFamily="34" charset="0"/>
              </a:rPr>
              <a:t>eBusiness</a:t>
            </a:r>
            <a:r>
              <a:rPr lang="it-IT" dirty="0">
                <a:latin typeface="+mj-lt"/>
                <a:ea typeface="ＭＳ Ｐゴシック"/>
                <a:cs typeface="Arial" panose="020B0604020202020204" pitchFamily="34" charset="0"/>
              </a:rPr>
              <a:t>;</a:t>
            </a:r>
          </a:p>
          <a:p>
            <a:pPr marL="742950" lvl="1" indent="-2857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it-IT" dirty="0" err="1">
                <a:latin typeface="+mj-lt"/>
                <a:ea typeface="ＭＳ Ｐゴシック"/>
                <a:cs typeface="Arial" panose="020B0604020202020204" pitchFamily="34" charset="0"/>
              </a:rPr>
              <a:t>WebAPP</a:t>
            </a:r>
            <a:r>
              <a:rPr lang="it-IT" dirty="0">
                <a:latin typeface="+mj-lt"/>
                <a:ea typeface="ＭＳ Ｐゴシック"/>
                <a:cs typeface="Arial" panose="020B0604020202020204" pitchFamily="34" charset="0"/>
              </a:rPr>
              <a:t>; 	</a:t>
            </a:r>
          </a:p>
          <a:p>
            <a:pPr marL="742950" lvl="1" indent="-2857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it-IT" dirty="0">
                <a:latin typeface="+mj-lt"/>
                <a:ea typeface="ＭＳ Ｐゴシック"/>
                <a:cs typeface="Arial" panose="020B0604020202020204" pitchFamily="34" charset="0"/>
              </a:rPr>
              <a:t>Python; </a:t>
            </a:r>
          </a:p>
          <a:p>
            <a:pPr marL="742950" lvl="1" indent="-2857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it-IT" dirty="0">
                <a:latin typeface="+mj-lt"/>
                <a:ea typeface="ＭＳ Ｐゴシック"/>
                <a:cs typeface="Arial" panose="020B0604020202020204" pitchFamily="34" charset="0"/>
              </a:rPr>
              <a:t>Big Data Analytics.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dirty="0">
                <a:latin typeface="+mj-lt"/>
                <a:ea typeface="ＭＳ Ｐゴシック"/>
                <a:cs typeface="Arial" panose="020B0604020202020204" pitchFamily="34" charset="0"/>
              </a:rPr>
              <a:t>Periodi di </a:t>
            </a:r>
            <a:r>
              <a:rPr lang="it-IT" b="1" dirty="0">
                <a:solidFill>
                  <a:srgbClr val="0070C0"/>
                </a:solidFill>
                <a:latin typeface="+mj-lt"/>
                <a:ea typeface="ＭＳ Ｐゴシック"/>
                <a:cs typeface="Arial" panose="020B0604020202020204" pitchFamily="34" charset="0"/>
              </a:rPr>
              <a:t>studio all’estero</a:t>
            </a:r>
          </a:p>
          <a:p>
            <a:pPr>
              <a:lnSpc>
                <a:spcPct val="110000"/>
              </a:lnSpc>
            </a:pPr>
            <a:endParaRPr lang="en-GB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58" y="1390368"/>
            <a:ext cx="5567773" cy="3942194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3958E5C-2D0A-4A36-A8FA-7C5AA337A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F5CBD11-DD51-44BC-8A44-6FCF33186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167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34964" y="696862"/>
            <a:ext cx="8581043" cy="643259"/>
          </a:xfrm>
        </p:spPr>
        <p:txBody>
          <a:bodyPr>
            <a:normAutofit/>
          </a:bodyPr>
          <a:lstStyle/>
          <a:p>
            <a:r>
              <a:rPr lang="en-GB" dirty="0" err="1"/>
              <a:t>Percorsi</a:t>
            </a:r>
            <a:r>
              <a:rPr lang="en-GB" dirty="0"/>
              <a:t> di </a:t>
            </a:r>
            <a:r>
              <a:rPr lang="en-GB" dirty="0" err="1"/>
              <a:t>Eccellenza</a:t>
            </a:r>
            <a:r>
              <a:rPr lang="en-GB" dirty="0"/>
              <a:t> </a:t>
            </a:r>
            <a:r>
              <a:rPr lang="en-GB" sz="2400" dirty="0"/>
              <a:t>per </a:t>
            </a:r>
            <a:r>
              <a:rPr lang="en-GB" sz="2400" dirty="0" err="1"/>
              <a:t>matricole</a:t>
            </a:r>
            <a:r>
              <a:rPr lang="en-GB" sz="2400" dirty="0"/>
              <a:t> </a:t>
            </a:r>
            <a:r>
              <a:rPr lang="en-GB" sz="2400" dirty="0" err="1"/>
              <a:t>Lauree</a:t>
            </a:r>
            <a:r>
              <a:rPr lang="en-GB" sz="2400" dirty="0"/>
              <a:t> </a:t>
            </a:r>
            <a:r>
              <a:rPr lang="en-GB" sz="2400" dirty="0" err="1"/>
              <a:t>Triennali</a:t>
            </a:r>
            <a:r>
              <a:rPr lang="en-GB" sz="2400" dirty="0"/>
              <a:t> </a:t>
            </a:r>
            <a:endParaRPr lang="en-GB" dirty="0"/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188587" y="1133408"/>
            <a:ext cx="5366103" cy="426062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endParaRPr lang="it-IT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it-IT" dirty="0">
                <a:latin typeface="+mj-lt"/>
                <a:ea typeface="ＭＳ Ｐゴシック"/>
                <a:cs typeface="Arial" panose="020B0604020202020204" pitchFamily="34" charset="0"/>
              </a:rPr>
              <a:t>Siamo alla </a:t>
            </a:r>
            <a:r>
              <a:rPr lang="it-IT" b="1" dirty="0">
                <a:solidFill>
                  <a:srgbClr val="0070C0"/>
                </a:solidFill>
                <a:latin typeface="+mj-lt"/>
                <a:ea typeface="ＭＳ Ｐゴシック"/>
                <a:cs typeface="Arial" panose="020B0604020202020204" pitchFamily="34" charset="0"/>
              </a:rPr>
              <a:t>XVII edizione</a:t>
            </a:r>
          </a:p>
          <a:p>
            <a:pPr>
              <a:lnSpc>
                <a:spcPct val="110000"/>
              </a:lnSpc>
            </a:pPr>
            <a:endParaRPr lang="it-IT" sz="1600" dirty="0">
              <a:latin typeface="+mj-lt"/>
              <a:ea typeface="ＭＳ Ｐゴシック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it-IT" sz="1600" dirty="0">
                <a:latin typeface="+mj-lt"/>
                <a:ea typeface="ＭＳ Ｐゴシック"/>
                <a:cs typeface="Arial" panose="020B0604020202020204" pitchFamily="34" charset="0"/>
              </a:rPr>
              <a:t>Studenti assegnatari: </a:t>
            </a:r>
            <a:r>
              <a:rPr lang="it-IT" sz="1600" b="1" dirty="0">
                <a:solidFill>
                  <a:srgbClr val="0070C0"/>
                </a:solidFill>
                <a:latin typeface="+mj-lt"/>
                <a:ea typeface="ＭＳ Ｐゴシック"/>
                <a:cs typeface="Arial" panose="020B0604020202020204" pitchFamily="34" charset="0"/>
              </a:rPr>
              <a:t>147</a:t>
            </a:r>
          </a:p>
          <a:p>
            <a:pPr>
              <a:lnSpc>
                <a:spcPct val="110000"/>
              </a:lnSpc>
            </a:pPr>
            <a:r>
              <a:rPr lang="it-IT" sz="1600" dirty="0">
                <a:latin typeface="+mj-lt"/>
                <a:ea typeface="ＭＳ Ｐゴシック"/>
                <a:cs typeface="Arial" panose="020B0604020202020204" pitchFamily="34" charset="0"/>
              </a:rPr>
              <a:t>Aziende coinvolte: </a:t>
            </a:r>
            <a:r>
              <a:rPr lang="it-IT" sz="1600" b="1" dirty="0">
                <a:solidFill>
                  <a:srgbClr val="0070C0"/>
                </a:solidFill>
                <a:latin typeface="+mj-lt"/>
                <a:ea typeface="ＭＳ Ｐゴシック"/>
                <a:cs typeface="Arial" panose="020B0604020202020204" pitchFamily="34" charset="0"/>
              </a:rPr>
              <a:t>77</a:t>
            </a:r>
          </a:p>
          <a:p>
            <a:pPr>
              <a:lnSpc>
                <a:spcPct val="110000"/>
              </a:lnSpc>
            </a:pPr>
            <a:r>
              <a:rPr lang="it-IT" sz="1600" dirty="0">
                <a:latin typeface="+mj-lt"/>
                <a:ea typeface="ＭＳ Ｐゴシック"/>
                <a:cs typeface="Arial" panose="020B0604020202020204" pitchFamily="34" charset="0"/>
              </a:rPr>
              <a:t>Tirocini estivi attivati: </a:t>
            </a:r>
            <a:r>
              <a:rPr lang="it-IT" sz="1600" b="1" dirty="0">
                <a:solidFill>
                  <a:srgbClr val="0070C0"/>
                </a:solidFill>
                <a:latin typeface="+mj-lt"/>
                <a:ea typeface="ＭＳ Ｐゴシック"/>
                <a:cs typeface="Arial" panose="020B0604020202020204" pitchFamily="34" charset="0"/>
              </a:rPr>
              <a:t>142</a:t>
            </a:r>
          </a:p>
          <a:p>
            <a:pPr>
              <a:lnSpc>
                <a:spcPct val="110000"/>
              </a:lnSpc>
            </a:pPr>
            <a:r>
              <a:rPr lang="it-IT" sz="1600" dirty="0">
                <a:latin typeface="+mj-lt"/>
                <a:ea typeface="ＭＳ Ｐゴシック"/>
                <a:cs typeface="Arial" panose="020B0604020202020204" pitchFamily="34" charset="0"/>
              </a:rPr>
              <a:t>Corsi e </a:t>
            </a:r>
            <a:r>
              <a:rPr lang="it-IT" dirty="0">
                <a:latin typeface="+mj-lt"/>
                <a:ea typeface="ＭＳ Ｐゴシック"/>
                <a:cs typeface="Arial" panose="020B0604020202020204" pitchFamily="34" charset="0"/>
              </a:rPr>
              <a:t>seminari</a:t>
            </a:r>
            <a:r>
              <a:rPr lang="it-IT" sz="1600" dirty="0">
                <a:latin typeface="+mj-lt"/>
                <a:ea typeface="ＭＳ Ｐゴシック"/>
                <a:cs typeface="Arial" panose="020B0604020202020204" pitchFamily="34" charset="0"/>
              </a:rPr>
              <a:t> di formazione avanzata organizzati:</a:t>
            </a:r>
            <a:r>
              <a:rPr lang="it-IT" sz="1600" b="1" dirty="0">
                <a:solidFill>
                  <a:srgbClr val="0070C0"/>
                </a:solidFill>
                <a:latin typeface="+mj-lt"/>
                <a:ea typeface="ＭＳ Ｐゴシック"/>
                <a:cs typeface="Arial" panose="020B0604020202020204" pitchFamily="34" charset="0"/>
              </a:rPr>
              <a:t> 59 </a:t>
            </a:r>
          </a:p>
          <a:p>
            <a:pPr>
              <a:lnSpc>
                <a:spcPct val="110000"/>
              </a:lnSpc>
            </a:pPr>
            <a:endParaRPr lang="it-IT" sz="1600" b="1" dirty="0">
              <a:solidFill>
                <a:srgbClr val="0070C0"/>
              </a:solidFill>
              <a:latin typeface="+mj-lt"/>
              <a:ea typeface="ＭＳ Ｐゴシック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it-IT" sz="1600" dirty="0"/>
              <a:t>Indipendentemente dal contributo economico ricevuto con la borsa di studio</a:t>
            </a:r>
          </a:p>
          <a:p>
            <a:pPr>
              <a:lnSpc>
                <a:spcPct val="110000"/>
              </a:lnSpc>
            </a:pPr>
            <a:endParaRPr lang="it-IT" sz="1600" dirty="0"/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1600" dirty="0"/>
              <a:t>la formazione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1600" dirty="0"/>
              <a:t>l’esperienza dello stage 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it-IT" sz="1600" dirty="0"/>
          </a:p>
          <a:p>
            <a:pPr>
              <a:lnSpc>
                <a:spcPct val="110000"/>
              </a:lnSpc>
            </a:pP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ti accompagnano per sempre</a:t>
            </a:r>
            <a:r>
              <a:rPr lang="it-IT" sz="1600" dirty="0"/>
              <a:t>.</a:t>
            </a:r>
          </a:p>
          <a:p>
            <a:pPr>
              <a:lnSpc>
                <a:spcPct val="110000"/>
              </a:lnSpc>
            </a:pPr>
            <a:endParaRPr lang="it-IT" sz="1600" b="1" dirty="0">
              <a:solidFill>
                <a:srgbClr val="0070C0"/>
              </a:solidFill>
              <a:latin typeface="+mj-lt"/>
              <a:ea typeface="ＭＳ Ｐゴシック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it-IT" sz="1600" b="1" dirty="0">
              <a:solidFill>
                <a:srgbClr val="0070C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it-IT" sz="1600" b="1" dirty="0">
              <a:solidFill>
                <a:srgbClr val="0070C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it-IT" sz="1600" b="1" dirty="0">
              <a:solidFill>
                <a:srgbClr val="0070C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it-IT" sz="1600" b="1" dirty="0">
              <a:solidFill>
                <a:srgbClr val="0070C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it-IT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it-IT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it-IT" b="1" dirty="0">
              <a:solidFill>
                <a:srgbClr val="0070C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14" y="1382789"/>
            <a:ext cx="5665300" cy="4011247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280562E-FF0F-4292-AD84-A238C4E94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2C2C09-F579-4D22-9FD6-3B5016DCD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8871703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3867" y="676118"/>
            <a:ext cx="8581043" cy="643259"/>
          </a:xfrm>
        </p:spPr>
        <p:txBody>
          <a:bodyPr>
            <a:normAutofit/>
          </a:bodyPr>
          <a:lstStyle/>
          <a:p>
            <a:r>
              <a:rPr lang="en-GB" dirty="0"/>
              <a:t>I </a:t>
            </a:r>
            <a:r>
              <a:rPr lang="en-GB" dirty="0" err="1"/>
              <a:t>Percorsi</a:t>
            </a:r>
            <a:r>
              <a:rPr lang="en-GB" dirty="0"/>
              <a:t> di </a:t>
            </a:r>
            <a:r>
              <a:rPr lang="en-GB" dirty="0" err="1"/>
              <a:t>Eccellenza</a:t>
            </a:r>
            <a:r>
              <a:rPr lang="en-GB" dirty="0"/>
              <a:t> </a:t>
            </a:r>
            <a:r>
              <a:rPr lang="en-GB" sz="2400" dirty="0"/>
              <a:t>per </a:t>
            </a:r>
            <a:r>
              <a:rPr lang="en-GB" sz="2400" dirty="0" err="1"/>
              <a:t>matricole</a:t>
            </a:r>
            <a:r>
              <a:rPr lang="en-GB" sz="2400" dirty="0"/>
              <a:t> </a:t>
            </a:r>
            <a:r>
              <a:rPr lang="en-GB" sz="2400" dirty="0" err="1"/>
              <a:t>Lauree</a:t>
            </a:r>
            <a:r>
              <a:rPr lang="en-GB" sz="2400" dirty="0"/>
              <a:t> </a:t>
            </a:r>
            <a:r>
              <a:rPr lang="en-GB" sz="2400" dirty="0" err="1"/>
              <a:t>Triennali</a:t>
            </a:r>
            <a:r>
              <a:rPr lang="en-GB" sz="2400" dirty="0"/>
              <a:t> </a:t>
            </a:r>
            <a:endParaRPr lang="en-GB" dirty="0"/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964497" y="1225590"/>
            <a:ext cx="6096000" cy="4565610"/>
          </a:xfrm>
        </p:spPr>
        <p:txBody>
          <a:bodyPr>
            <a:noAutofit/>
          </a:bodyPr>
          <a:lstStyle/>
          <a:p>
            <a:pPr algn="l"/>
            <a:r>
              <a:rPr lang="it-IT" sz="2000" b="0" i="0" dirty="0">
                <a:solidFill>
                  <a:srgbClr val="212529"/>
                </a:solidFill>
                <a:effectLst/>
                <a:latin typeface="Manrope" pitchFamily="2" charset="0"/>
              </a:rPr>
              <a:t> </a:t>
            </a:r>
            <a:r>
              <a:rPr lang="it-IT" sz="1800" b="1" i="0" dirty="0">
                <a:effectLst/>
                <a:latin typeface="+mj-lt"/>
              </a:rPr>
              <a:t>Requisiti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dirty="0">
                <a:latin typeface="+mj-lt"/>
              </a:rPr>
              <a:t>Voto maturità minimo 90/100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dirty="0">
                <a:latin typeface="+mj-lt"/>
              </a:rPr>
              <a:t>Voto test di ammissione minimo 60/100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dirty="0">
                <a:latin typeface="+mj-lt"/>
              </a:rPr>
              <a:t>Immatricolazione senza OFA di inglese</a:t>
            </a:r>
          </a:p>
          <a:p>
            <a:pPr algn="l"/>
            <a:endParaRPr lang="it-IT" sz="1000" b="1" i="0" dirty="0">
              <a:solidFill>
                <a:srgbClr val="212529"/>
              </a:solidFill>
              <a:effectLst/>
              <a:latin typeface="Manrope" pitchFamily="2" charset="0"/>
            </a:endParaRPr>
          </a:p>
          <a:p>
            <a:pPr algn="l"/>
            <a:r>
              <a:rPr lang="it-IT" sz="1800" b="1" i="0" dirty="0">
                <a:solidFill>
                  <a:srgbClr val="212529"/>
                </a:solidFill>
                <a:effectLst/>
                <a:latin typeface="Manrope" pitchFamily="2" charset="0"/>
              </a:rPr>
              <a:t>Come partecipare </a:t>
            </a:r>
          </a:p>
          <a:p>
            <a:pPr algn="l"/>
            <a:r>
              <a:rPr lang="it-IT" dirty="0">
                <a:solidFill>
                  <a:srgbClr val="212529"/>
                </a:solidFill>
                <a:latin typeface="+mj-lt"/>
              </a:rPr>
              <a:t>Dovete inviare </a:t>
            </a:r>
            <a:r>
              <a:rPr lang="it-IT" b="0" i="0" dirty="0">
                <a:solidFill>
                  <a:srgbClr val="212529"/>
                </a:solidFill>
                <a:effectLst/>
                <a:latin typeface="+mj-lt"/>
              </a:rPr>
              <a:t>una </a:t>
            </a:r>
            <a:r>
              <a:rPr lang="it-IT" b="1" dirty="0">
                <a:solidFill>
                  <a:srgbClr val="0070C0"/>
                </a:solidFill>
                <a:latin typeface="+mj-lt"/>
                <a:ea typeface="ＭＳ Ｐゴシック"/>
                <a:cs typeface="Arial" panose="020B0604020202020204" pitchFamily="34" charset="0"/>
              </a:rPr>
              <a:t>Domanda di Ammissione </a:t>
            </a:r>
            <a:r>
              <a:rPr lang="it-IT" b="0" i="0" dirty="0">
                <a:solidFill>
                  <a:srgbClr val="212529"/>
                </a:solidFill>
                <a:effectLst/>
                <a:latin typeface="+mj-lt"/>
              </a:rPr>
              <a:t>compilando il </a:t>
            </a:r>
            <a:r>
              <a:rPr lang="it-IT" b="0" i="0" dirty="0">
                <a:effectLst/>
                <a:latin typeface="+mj-lt"/>
              </a:rPr>
              <a:t>form di adesione disponibile sul sito del Polo di Cremona</a:t>
            </a:r>
            <a:r>
              <a:rPr lang="it-IT" b="0" i="0" dirty="0">
                <a:solidFill>
                  <a:srgbClr val="212529"/>
                </a:solidFill>
                <a:effectLst/>
                <a:latin typeface="+mj-lt"/>
              </a:rPr>
              <a:t>.</a:t>
            </a:r>
          </a:p>
          <a:p>
            <a:pPr algn="l"/>
            <a:endParaRPr lang="it-IT" sz="800" b="0" i="0" dirty="0">
              <a:solidFill>
                <a:srgbClr val="212529"/>
              </a:solidFill>
              <a:effectLst/>
              <a:latin typeface="+mj-lt"/>
            </a:endParaRPr>
          </a:p>
          <a:p>
            <a:pPr algn="l"/>
            <a:r>
              <a:rPr lang="it-IT" b="0" i="0" dirty="0">
                <a:solidFill>
                  <a:srgbClr val="212529"/>
                </a:solidFill>
                <a:effectLst/>
                <a:latin typeface="+mj-lt"/>
              </a:rPr>
              <a:t>Allegati richiesti: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it-IT" b="0" i="0" dirty="0">
                <a:solidFill>
                  <a:srgbClr val="212529"/>
                </a:solidFill>
                <a:effectLst/>
                <a:latin typeface="+mj-lt"/>
              </a:rPr>
              <a:t>il </a:t>
            </a:r>
            <a:r>
              <a:rPr lang="it-IT" b="1" dirty="0">
                <a:solidFill>
                  <a:srgbClr val="0070C0"/>
                </a:solidFill>
                <a:latin typeface="+mj-lt"/>
                <a:ea typeface="ＭＳ Ｐゴシック"/>
                <a:cs typeface="Arial" panose="020B0604020202020204" pitchFamily="34" charset="0"/>
              </a:rPr>
              <a:t>Curriculum Vitae </a:t>
            </a:r>
            <a:r>
              <a:rPr lang="it-IT" b="0" i="0" dirty="0">
                <a:solidFill>
                  <a:srgbClr val="212529"/>
                </a:solidFill>
                <a:effectLst/>
                <a:latin typeface="+mj-lt"/>
              </a:rPr>
              <a:t>in formato europeo;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it-IT" b="0" i="0" dirty="0">
                <a:solidFill>
                  <a:srgbClr val="212529"/>
                </a:solidFill>
                <a:effectLst/>
                <a:latin typeface="+mj-lt"/>
              </a:rPr>
              <a:t>una </a:t>
            </a:r>
            <a:r>
              <a:rPr lang="it-IT" b="1" dirty="0">
                <a:solidFill>
                  <a:srgbClr val="0070C0"/>
                </a:solidFill>
                <a:latin typeface="+mj-lt"/>
                <a:ea typeface="ＭＳ Ｐゴシック"/>
                <a:cs typeface="Arial" panose="020B0604020202020204" pitchFamily="34" charset="0"/>
              </a:rPr>
              <a:t>copia di un documento di identità</a:t>
            </a:r>
            <a:r>
              <a:rPr lang="it-IT" b="1" i="0" dirty="0">
                <a:solidFill>
                  <a:srgbClr val="212529"/>
                </a:solidFill>
                <a:effectLst/>
                <a:latin typeface="+mj-lt"/>
              </a:rPr>
              <a:t>;</a:t>
            </a:r>
            <a:endParaRPr lang="it-IT" b="0" i="0" dirty="0">
              <a:solidFill>
                <a:srgbClr val="212529"/>
              </a:solidFill>
              <a:effectLst/>
              <a:latin typeface="+mj-lt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it-IT" b="0" i="0" dirty="0">
                <a:solidFill>
                  <a:srgbClr val="212529"/>
                </a:solidFill>
                <a:effectLst/>
                <a:latin typeface="+mj-lt"/>
              </a:rPr>
              <a:t>una </a:t>
            </a:r>
            <a:r>
              <a:rPr lang="it-IT" b="1" dirty="0">
                <a:solidFill>
                  <a:srgbClr val="0070C0"/>
                </a:solidFill>
                <a:latin typeface="+mj-lt"/>
                <a:ea typeface="ＭＳ Ｐゴシック"/>
                <a:cs typeface="Arial" panose="020B0604020202020204" pitchFamily="34" charset="0"/>
              </a:rPr>
              <a:t>lettera motivazionale</a:t>
            </a:r>
            <a:r>
              <a:rPr lang="it-IT" b="1" i="0" dirty="0">
                <a:solidFill>
                  <a:srgbClr val="212529"/>
                </a:solidFill>
                <a:effectLst/>
                <a:latin typeface="+mj-lt"/>
              </a:rPr>
              <a:t>;</a:t>
            </a:r>
            <a:endParaRPr lang="it-IT" b="0" i="0" dirty="0">
              <a:solidFill>
                <a:srgbClr val="212529"/>
              </a:solidFill>
              <a:effectLst/>
              <a:latin typeface="+mj-lt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it-IT" b="0" i="0" dirty="0">
                <a:solidFill>
                  <a:srgbClr val="212529"/>
                </a:solidFill>
                <a:effectLst/>
                <a:latin typeface="+mj-lt"/>
              </a:rPr>
              <a:t>l'</a:t>
            </a:r>
            <a:r>
              <a:rPr lang="it-IT" b="1" dirty="0">
                <a:solidFill>
                  <a:srgbClr val="0070C0"/>
                </a:solidFill>
                <a:latin typeface="+mj-lt"/>
                <a:ea typeface="ＭＳ Ｐゴシック"/>
                <a:cs typeface="Arial" panose="020B0604020202020204" pitchFamily="34" charset="0"/>
              </a:rPr>
              <a:t>autorizzazione all'uso dell'immagine</a:t>
            </a:r>
            <a:r>
              <a:rPr lang="it-IT" b="1" i="0" dirty="0">
                <a:solidFill>
                  <a:srgbClr val="212529"/>
                </a:solidFill>
                <a:effectLst/>
                <a:latin typeface="+mj-lt"/>
              </a:rPr>
              <a:t>.</a:t>
            </a:r>
          </a:p>
          <a:p>
            <a:pPr algn="l"/>
            <a:endParaRPr lang="it-IT" sz="1000" b="0" i="0" dirty="0">
              <a:solidFill>
                <a:srgbClr val="212529"/>
              </a:solidFill>
              <a:effectLst/>
              <a:latin typeface="+mj-lt"/>
            </a:endParaRPr>
          </a:p>
          <a:p>
            <a:pPr algn="l"/>
            <a:r>
              <a:rPr lang="it-IT" b="0" i="0" dirty="0">
                <a:solidFill>
                  <a:srgbClr val="212529"/>
                </a:solidFill>
                <a:effectLst/>
                <a:latin typeface="+mj-lt"/>
              </a:rPr>
              <a:t>Termine presentazione domande: </a:t>
            </a:r>
            <a:r>
              <a:rPr lang="it-IT" b="1" dirty="0">
                <a:solidFill>
                  <a:srgbClr val="0070C0"/>
                </a:solidFill>
                <a:latin typeface="+mj-lt"/>
                <a:ea typeface="ＭＳ Ｐゴシック"/>
                <a:cs typeface="Arial" panose="020B0604020202020204" pitchFamily="34" charset="0"/>
              </a:rPr>
              <a:t>30 SETTEMBRE 2024</a:t>
            </a:r>
          </a:p>
          <a:p>
            <a:pPr>
              <a:lnSpc>
                <a:spcPct val="110000"/>
              </a:lnSpc>
            </a:pPr>
            <a:endParaRPr lang="it-IT" sz="18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67" y="1319377"/>
            <a:ext cx="5598290" cy="3963801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805F219-AE3E-48A5-A949-BCD6691FD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005A7DC-7EF1-4A8E-ABF1-66D31F675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15583668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56E0D83D-0865-4755-9913-0076A8E46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535" y="652424"/>
            <a:ext cx="6518420" cy="840083"/>
          </a:xfrm>
        </p:spPr>
        <p:txBody>
          <a:bodyPr/>
          <a:lstStyle/>
          <a:p>
            <a:r>
              <a:rPr lang="en-GB" dirty="0"/>
              <a:t>Governance </a:t>
            </a:r>
            <a:r>
              <a:rPr lang="en-GB" dirty="0" err="1"/>
              <a:t>Politecnico</a:t>
            </a:r>
            <a:r>
              <a:rPr lang="en-GB" dirty="0"/>
              <a:t> di Milano</a:t>
            </a:r>
            <a:endParaRPr lang="it-IT" dirty="0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E88B5ED9-0CC4-413F-AB38-6F8B641145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97448" y="4506842"/>
            <a:ext cx="4197104" cy="1868625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Prof. Antonio Capone</a:t>
            </a:r>
            <a:r>
              <a:rPr lang="en-GB" dirty="0"/>
              <a:t> - Preside </a:t>
            </a:r>
            <a:r>
              <a:rPr lang="en-GB" dirty="0" err="1"/>
              <a:t>della</a:t>
            </a:r>
            <a:r>
              <a:rPr lang="en-GB" dirty="0"/>
              <a:t> Scuola di Ingegneria </a:t>
            </a:r>
            <a:r>
              <a:rPr lang="en-GB" dirty="0" err="1"/>
              <a:t>Industriale</a:t>
            </a:r>
            <a:r>
              <a:rPr lang="en-GB" dirty="0"/>
              <a:t> e </a:t>
            </a:r>
            <a:r>
              <a:rPr lang="en-GB" dirty="0" err="1"/>
              <a:t>dell’Informazione</a:t>
            </a:r>
            <a:r>
              <a:rPr lang="en-GB" dirty="0"/>
              <a:t>.</a:t>
            </a:r>
          </a:p>
          <a:p>
            <a:endParaRPr lang="en-GB" sz="800" dirty="0"/>
          </a:p>
          <a:p>
            <a:r>
              <a:rPr lang="it-IT" dirty="0"/>
              <a:t>È a capo della Scuola e, attraverso appositi organi (Consiglio e Consigli di Corso di Studio), assicura il coordinamento delle attività didattiche di ciascun Corso di Studio.</a:t>
            </a:r>
          </a:p>
        </p:txBody>
      </p:sp>
      <p:pic>
        <p:nvPicPr>
          <p:cNvPr id="4" name="Picture 2" descr="http://www.ingindinf.polimi.it/uploads/RTEmagicC_capone_antonio.jpg.jpg">
            <a:extLst>
              <a:ext uri="{FF2B5EF4-FFF2-40B4-BE49-F238E27FC236}">
                <a16:creationId xmlns:a16="http://schemas.microsoft.com/office/drawing/2014/main" id="{0AD57FD6-8837-28CE-0149-17D32A0E6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51"/>
          <a:stretch/>
        </p:blipFill>
        <p:spPr bwMode="auto">
          <a:xfrm>
            <a:off x="8670251" y="4004601"/>
            <a:ext cx="1858334" cy="230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D393704-1C6D-441D-87E9-D7A99E51ED11}"/>
              </a:ext>
            </a:extLst>
          </p:cNvPr>
          <p:cNvPicPr/>
          <p:nvPr/>
        </p:nvPicPr>
        <p:blipFill rotWithShape="1">
          <a:blip r:embed="rId3"/>
          <a:srcRect l="15564" t="17371" r="45839" b="46464"/>
          <a:stretch/>
        </p:blipFill>
        <p:spPr bwMode="auto">
          <a:xfrm>
            <a:off x="2869535" y="1416845"/>
            <a:ext cx="4027805" cy="23583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5D5CADB-8BC4-4CEB-AF72-3063FF9F24EC}"/>
              </a:ext>
            </a:extLst>
          </p:cNvPr>
          <p:cNvSpPr txBox="1"/>
          <p:nvPr/>
        </p:nvSpPr>
        <p:spPr>
          <a:xfrm>
            <a:off x="7112000" y="1416845"/>
            <a:ext cx="47450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+mj-lt"/>
              </a:rPr>
              <a:t>Prof.ssa Donatella Sciuto </a:t>
            </a:r>
            <a:r>
              <a:rPr lang="it-IT" sz="1600" dirty="0">
                <a:latin typeface="+mj-lt"/>
              </a:rPr>
              <a:t>-  Rettrice del Politecnico di Milano.</a:t>
            </a:r>
          </a:p>
          <a:p>
            <a:endParaRPr lang="it-IT" sz="1600" dirty="0">
              <a:latin typeface="+mj-lt"/>
            </a:endParaRPr>
          </a:p>
          <a:p>
            <a:r>
              <a:rPr lang="it-IT" sz="1600" dirty="0">
                <a:latin typeface="+mj-lt"/>
              </a:rPr>
              <a:t>È</a:t>
            </a:r>
            <a:r>
              <a:rPr lang="it-IT" sz="1600" b="0" i="0" dirty="0">
                <a:solidFill>
                  <a:srgbClr val="212529"/>
                </a:solidFill>
                <a:effectLst/>
                <a:latin typeface="+mj-lt"/>
              </a:rPr>
              <a:t> stata eletta nel 2023 alla guida del Politecnico di Milano, prima università tecnica del Paese, unica rettrice dalla sua fondazione a oggi.</a:t>
            </a:r>
          </a:p>
          <a:p>
            <a:endParaRPr lang="it-IT" sz="1600" dirty="0">
              <a:solidFill>
                <a:srgbClr val="212529"/>
              </a:solidFill>
              <a:latin typeface="+mj-lt"/>
            </a:endParaRPr>
          </a:p>
          <a:p>
            <a:r>
              <a:rPr lang="it-IT" sz="1600" b="0" i="0" dirty="0">
                <a:solidFill>
                  <a:srgbClr val="212529"/>
                </a:solidFill>
                <a:effectLst/>
                <a:latin typeface="Manrope" pitchFamily="2" charset="0"/>
              </a:rPr>
              <a:t>Professoressa Ordinaria di Sistemi di Elaborazione.</a:t>
            </a:r>
            <a:endParaRPr lang="it-IT" sz="1600" dirty="0">
              <a:latin typeface="+mj-lt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33A12B52-DEFD-4DCD-BAC6-F53F5515CA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63" r="23500"/>
          <a:stretch/>
        </p:blipFill>
        <p:spPr>
          <a:xfrm>
            <a:off x="184652" y="1442983"/>
            <a:ext cx="2383298" cy="5123235"/>
          </a:xfrm>
          <a:prstGeom prst="rect">
            <a:avLst/>
          </a:prstGeom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792F401-C507-4BA8-8C4C-C94FE9EA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AA7102A-6CA5-418C-B948-C1D3BE558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288773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1DAFCE-1F01-41E7-B9CA-972EEF66F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+mn-lt"/>
              </a:rPr>
              <a:t>Borse di studio per matricole Lauree Magistrali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1FF59117-9CB5-41C5-B495-4AFC32DB5C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1842" y="1590833"/>
            <a:ext cx="4716998" cy="4429125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GB" b="1" dirty="0">
                <a:latin typeface="+mj-lt"/>
                <a:cs typeface="Arial" panose="020B0604020202020204" pitchFamily="34" charset="0"/>
              </a:rPr>
              <a:t>Che </a:t>
            </a:r>
            <a:r>
              <a:rPr lang="en-GB" b="1" dirty="0" err="1">
                <a:latin typeface="+mj-lt"/>
                <a:cs typeface="Arial" panose="020B0604020202020204" pitchFamily="34" charset="0"/>
              </a:rPr>
              <a:t>cosa</a:t>
            </a:r>
            <a:r>
              <a:rPr lang="en-GB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+mj-lt"/>
                <a:cs typeface="Arial" panose="020B0604020202020204" pitchFamily="34" charset="0"/>
              </a:rPr>
              <a:t>sono</a:t>
            </a:r>
            <a:r>
              <a:rPr lang="en-GB" b="1" dirty="0">
                <a:latin typeface="+mj-lt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10000"/>
              </a:lnSpc>
            </a:pPr>
            <a:r>
              <a:rPr lang="it-IT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Premio</a:t>
            </a:r>
            <a:r>
              <a:rPr lang="it-IT" dirty="0">
                <a:latin typeface="+mj-lt"/>
                <a:cs typeface="Arial" panose="020B0604020202020204" pitchFamily="34" charset="0"/>
              </a:rPr>
              <a:t> in denaro di 2.000€.</a:t>
            </a:r>
            <a:endParaRPr lang="it-IT" b="1" dirty="0"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it-IT" b="1" dirty="0"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it-IT" b="1" dirty="0">
                <a:latin typeface="+mj-lt"/>
                <a:cs typeface="Arial" panose="020B0604020202020204" pitchFamily="34" charset="0"/>
              </a:rPr>
              <a:t>A chi sono rivolte?</a:t>
            </a:r>
          </a:p>
          <a:p>
            <a:pPr>
              <a:lnSpc>
                <a:spcPct val="120000"/>
              </a:lnSpc>
            </a:pPr>
            <a:r>
              <a:rPr lang="it-IT" dirty="0">
                <a:latin typeface="+mj-lt"/>
                <a:cs typeface="Arial" panose="020B0604020202020204" pitchFamily="34" charset="0"/>
              </a:rPr>
              <a:t>Sono rivolte a studenti particolarmente </a:t>
            </a:r>
            <a:r>
              <a:rPr lang="it-IT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meritevoli</a:t>
            </a:r>
            <a:r>
              <a:rPr lang="it-IT" dirty="0">
                <a:latin typeface="+mj-lt"/>
                <a:cs typeface="Arial" panose="020B0604020202020204" pitchFamily="34" charset="0"/>
              </a:rPr>
              <a:t> immatricolati al Corso di Laurea Magistrale in Agricultural Engineering o in Music and Acoustic Engineering - track Acoustic presso il Polo Territoriale di Cremona del Politecnico di Milano.</a:t>
            </a:r>
          </a:p>
          <a:p>
            <a:pPr>
              <a:lnSpc>
                <a:spcPct val="110000"/>
              </a:lnSpc>
            </a:pPr>
            <a:endParaRPr lang="it-IT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it-IT" b="1" dirty="0">
                <a:latin typeface="+mj-lt"/>
                <a:cs typeface="Arial" panose="020B0604020202020204" pitchFamily="34" charset="0"/>
              </a:rPr>
              <a:t>Che obiettivi hanno?</a:t>
            </a:r>
          </a:p>
          <a:p>
            <a:pPr>
              <a:lnSpc>
                <a:spcPct val="110000"/>
              </a:lnSpc>
            </a:pPr>
            <a:r>
              <a:rPr lang="it-IT" dirty="0">
                <a:latin typeface="+mj-lt"/>
                <a:cs typeface="Arial" panose="020B0604020202020204" pitchFamily="34" charset="0"/>
              </a:rPr>
              <a:t>Sostenere il </a:t>
            </a:r>
            <a:r>
              <a:rPr lang="it-IT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merito</a:t>
            </a:r>
            <a:r>
              <a:rPr lang="it-IT" dirty="0">
                <a:latin typeface="+mj-lt"/>
                <a:cs typeface="Arial" panose="020B0604020202020204" pitchFamily="34" charset="0"/>
              </a:rPr>
              <a:t>.</a:t>
            </a:r>
            <a:endParaRPr lang="it-IT" kern="0" dirty="0">
              <a:latin typeface="+mj-lt"/>
              <a:ea typeface="MS PGothic" panose="020B0600070205080204" pitchFamily="34" charset="-128"/>
              <a:cs typeface="+mj-cs"/>
            </a:endParaRPr>
          </a:p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D4C185E-8428-4784-AC98-7F9077D59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64" y="1559041"/>
            <a:ext cx="5516534" cy="3798050"/>
          </a:xfrm>
          <a:prstGeom prst="rect">
            <a:avLst/>
          </a:prstGeom>
        </p:spPr>
      </p:pic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D57CD15-11F1-4726-8924-492158D26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FB6D63BE-2B9B-4944-A018-0AAD3316D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78131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1DAFCE-1F01-41E7-B9CA-972EEF66F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+mn-lt"/>
              </a:rPr>
              <a:t>Borse di studio per matricole Lauree Magistrali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D4C185E-8428-4784-AC98-7F9077D59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63" y="1559042"/>
            <a:ext cx="5462871" cy="3761104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BE423A81-2599-406D-BA91-B8650BBED62C}"/>
              </a:ext>
            </a:extLst>
          </p:cNvPr>
          <p:cNvSpPr txBox="1">
            <a:spLocks noChangeArrowheads="1"/>
          </p:cNvSpPr>
          <p:nvPr/>
        </p:nvSpPr>
        <p:spPr>
          <a:xfrm>
            <a:off x="6225298" y="1557140"/>
            <a:ext cx="5462870" cy="35967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b="1" i="0" dirty="0">
                <a:effectLst/>
                <a:latin typeface="+mj-lt"/>
              </a:rPr>
              <a:t>Requisiti</a:t>
            </a:r>
          </a:p>
          <a:p>
            <a:r>
              <a:rPr lang="it-IT" dirty="0">
                <a:solidFill>
                  <a:srgbClr val="212529"/>
                </a:solidFill>
                <a:latin typeface="Manrope" pitchFamily="2" charset="0"/>
              </a:rPr>
              <a:t>un titolo di studio italiano valido per l’ammissione alla Laurea Magistrale con una votazione minima uguale o equivalente a 100/110. </a:t>
            </a:r>
          </a:p>
          <a:p>
            <a:endParaRPr lang="it-IT" dirty="0">
              <a:solidFill>
                <a:srgbClr val="212529"/>
              </a:solidFill>
              <a:latin typeface="Manrope" pitchFamily="2" charset="0"/>
            </a:endParaRPr>
          </a:p>
          <a:p>
            <a:r>
              <a:rPr lang="it-IT" sz="1800" b="1" dirty="0">
                <a:solidFill>
                  <a:srgbClr val="212529"/>
                </a:solidFill>
                <a:latin typeface="Manrope" pitchFamily="2" charset="0"/>
              </a:rPr>
              <a:t>Come partecipare</a:t>
            </a:r>
          </a:p>
          <a:p>
            <a:r>
              <a:rPr lang="it-IT" dirty="0">
                <a:solidFill>
                  <a:srgbClr val="212529"/>
                </a:solidFill>
                <a:latin typeface="+mj-lt"/>
              </a:rPr>
              <a:t>Dovete inviare una </a:t>
            </a:r>
            <a:r>
              <a:rPr lang="it-IT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Domanda di Ammissione </a:t>
            </a:r>
            <a:r>
              <a:rPr lang="it-IT" dirty="0">
                <a:solidFill>
                  <a:srgbClr val="212529"/>
                </a:solidFill>
                <a:latin typeface="+mj-lt"/>
              </a:rPr>
              <a:t>compilando il </a:t>
            </a:r>
            <a:r>
              <a:rPr lang="it-IT" dirty="0">
                <a:latin typeface="+mj-lt"/>
              </a:rPr>
              <a:t>form di adesione disponibile nei Servizi Online</a:t>
            </a:r>
            <a:r>
              <a:rPr lang="it-IT" dirty="0">
                <a:solidFill>
                  <a:srgbClr val="212529"/>
                </a:solidFill>
                <a:latin typeface="+mj-lt"/>
              </a:rPr>
              <a:t>.</a:t>
            </a:r>
          </a:p>
          <a:p>
            <a:endParaRPr lang="it-IT" sz="800" dirty="0">
              <a:solidFill>
                <a:srgbClr val="212529"/>
              </a:solidFill>
              <a:latin typeface="+mj-lt"/>
            </a:endParaRPr>
          </a:p>
          <a:p>
            <a:r>
              <a:rPr lang="it-IT" dirty="0">
                <a:solidFill>
                  <a:srgbClr val="212529"/>
                </a:solidFill>
                <a:latin typeface="+mj-lt"/>
              </a:rPr>
              <a:t>Alla domanda dovrai allegare: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>
                <a:solidFill>
                  <a:srgbClr val="212529"/>
                </a:solidFill>
                <a:latin typeface="+mj-lt"/>
              </a:rPr>
              <a:t>il </a:t>
            </a:r>
            <a:r>
              <a:rPr lang="it-IT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Curriculum Vitae </a:t>
            </a:r>
            <a:r>
              <a:rPr lang="it-IT" dirty="0">
                <a:solidFill>
                  <a:srgbClr val="212529"/>
                </a:solidFill>
                <a:latin typeface="+mj-lt"/>
              </a:rPr>
              <a:t>in formato europeo;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>
                <a:latin typeface="+mj-lt"/>
                <a:cs typeface="Arial" panose="020B0604020202020204" pitchFamily="34" charset="0"/>
              </a:rPr>
              <a:t>l'</a:t>
            </a:r>
            <a:r>
              <a:rPr lang="it-IT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autorizzazione all'uso dell'immagine</a:t>
            </a:r>
            <a:r>
              <a:rPr lang="it-IT" dirty="0">
                <a:solidFill>
                  <a:srgbClr val="212529"/>
                </a:solidFill>
                <a:latin typeface="+mj-lt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sz="1000" b="1" dirty="0">
              <a:solidFill>
                <a:srgbClr val="212529"/>
              </a:solidFill>
              <a:latin typeface="+mj-lt"/>
            </a:endParaRPr>
          </a:p>
          <a:p>
            <a:r>
              <a:rPr lang="it-IT" dirty="0">
                <a:solidFill>
                  <a:srgbClr val="212529"/>
                </a:solidFill>
                <a:latin typeface="+mj-lt"/>
              </a:rPr>
              <a:t>Termine presentazione domande: </a:t>
            </a:r>
            <a:r>
              <a:rPr lang="it-IT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31 OTTOBRE 2024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b="1" dirty="0">
              <a:solidFill>
                <a:srgbClr val="212529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b="1" dirty="0">
              <a:solidFill>
                <a:srgbClr val="212529"/>
              </a:solidFill>
              <a:latin typeface="+mj-lt"/>
            </a:endParaRPr>
          </a:p>
          <a:p>
            <a:br>
              <a:rPr lang="it-IT" sz="1800" dirty="0">
                <a:solidFill>
                  <a:srgbClr val="212529"/>
                </a:solidFill>
                <a:latin typeface="Manrope" pitchFamily="2" charset="0"/>
              </a:rPr>
            </a:br>
            <a:endParaRPr lang="it-IT" sz="18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302E549C-DCF6-408A-9F9F-D95B9E07A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F0941B28-8C7B-44E3-89CC-8340F1A3B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88330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1DAFCE-1F01-41E7-B9CA-972EEF66F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995" y="726290"/>
            <a:ext cx="11034223" cy="840083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+mn-lt"/>
              </a:rPr>
              <a:t>Borse di studio rivolte a studenti magistrali con titolo di studio non italiano</a:t>
            </a:r>
            <a:br>
              <a:rPr lang="it-IT" dirty="0">
                <a:solidFill>
                  <a:schemeClr val="tx1"/>
                </a:solidFill>
                <a:latin typeface="+mn-lt"/>
              </a:rPr>
            </a:b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BE423A81-2599-406D-BA91-B8650BBED62C}"/>
              </a:ext>
            </a:extLst>
          </p:cNvPr>
          <p:cNvSpPr txBox="1">
            <a:spLocks noChangeArrowheads="1"/>
          </p:cNvSpPr>
          <p:nvPr/>
        </p:nvSpPr>
        <p:spPr>
          <a:xfrm>
            <a:off x="501995" y="3521475"/>
            <a:ext cx="8054109" cy="3870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212529"/>
                </a:solidFill>
                <a:latin typeface="Manrope" pitchFamily="2" charset="0"/>
              </a:rPr>
              <a:t> </a:t>
            </a:r>
            <a:r>
              <a:rPr lang="it-IT" sz="1800" b="1" dirty="0">
                <a:solidFill>
                  <a:srgbClr val="0070C0"/>
                </a:solidFill>
              </a:rPr>
              <a:t>Borse di studio DSU</a:t>
            </a:r>
            <a:r>
              <a:rPr lang="it-IT" sz="1800" dirty="0"/>
              <a:t>:</a:t>
            </a:r>
            <a:br>
              <a:rPr lang="it-IT" sz="1800" dirty="0"/>
            </a:br>
            <a:r>
              <a:rPr lang="it-IT" sz="1800" dirty="0"/>
              <a:t>gli </a:t>
            </a:r>
            <a:r>
              <a:rPr lang="it-IT" sz="1800" b="1" dirty="0"/>
              <a:t>studenti particolarmente capaci e meritevoli </a:t>
            </a:r>
            <a:r>
              <a:rPr lang="it-IT" sz="1800" dirty="0"/>
              <a:t>che vogliono proseguire gli studi, ma che si trovano in una </a:t>
            </a:r>
            <a:r>
              <a:rPr lang="it-IT" sz="1800" b="1" dirty="0"/>
              <a:t>condizione economica sfavorevole</a:t>
            </a:r>
            <a:r>
              <a:rPr lang="it-IT" sz="1800" dirty="0"/>
              <a:t>, possono contare sui Benefici per il Diritto allo Studio.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rgbClr val="0070C0"/>
                </a:solidFill>
              </a:rPr>
              <a:t>Premi di laurea</a:t>
            </a:r>
            <a:r>
              <a:rPr lang="it-IT" sz="1800" dirty="0"/>
              <a:t>: borse di studio legate alla tesi e alla laurea.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800" dirty="0"/>
          </a:p>
          <a:p>
            <a:pPr>
              <a:lnSpc>
                <a:spcPct val="110000"/>
              </a:lnSpc>
            </a:pPr>
            <a:endParaRPr lang="it-IT" sz="18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A9617C0-9AEB-46C5-9FB9-0198FE109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5416" y="3428999"/>
            <a:ext cx="2661622" cy="2447103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93D9DC7A-0A9C-491F-8BC2-AABB9CD50386}"/>
              </a:ext>
            </a:extLst>
          </p:cNvPr>
          <p:cNvSpPr txBox="1">
            <a:spLocks/>
          </p:cNvSpPr>
          <p:nvPr/>
        </p:nvSpPr>
        <p:spPr>
          <a:xfrm>
            <a:off x="501995" y="3008958"/>
            <a:ext cx="10259145" cy="8400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tx1"/>
                </a:solidFill>
                <a:latin typeface="+mn-lt"/>
              </a:rPr>
              <a:t>Altre borse di studio rivolte sia a studenti triennali che magistrali</a:t>
            </a:r>
            <a:br>
              <a:rPr lang="it-IT" dirty="0">
                <a:solidFill>
                  <a:schemeClr val="tx1"/>
                </a:solidFill>
                <a:latin typeface="+mn-lt"/>
              </a:rPr>
            </a:b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173E7A0-4E71-41E2-9D8D-C646531D8529}"/>
              </a:ext>
            </a:extLst>
          </p:cNvPr>
          <p:cNvSpPr txBox="1"/>
          <p:nvPr/>
        </p:nvSpPr>
        <p:spPr>
          <a:xfrm>
            <a:off x="452582" y="1401231"/>
            <a:ext cx="10427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/>
              <a:t>Le indicazioni sulle borse di studio sono pubblicate al seguente link: https://www.polimi.it/en/prospective-students/how-much-does-it-cost/scholarships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90F78B2-FE6F-4638-838A-7EACBCAF8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55D9E05-0F4F-4B7D-9BDD-D558815D7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787122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AE4F85-264B-4566-A95C-D1FD7A57A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Grazie per l’attenzione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36EB279-F9E1-4278-AB98-E0F36EE38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158912"/>
            <a:ext cx="5513119" cy="413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6E4BB8A-9A02-4497-88BA-E7727F140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31" y="273728"/>
            <a:ext cx="3807690" cy="2853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580540A3-2C22-4A8F-8028-9B09E709D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0431" y="3320839"/>
            <a:ext cx="3807690" cy="958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4C80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4D8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4C80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b="1" dirty="0">
                <a:latin typeface="+mj-lt"/>
              </a:rPr>
              <a:t>Everything should be made as simple as possible, but not simpler.</a:t>
            </a:r>
            <a:endParaRPr lang="it-IT" altLang="en-US" sz="1600" b="1" dirty="0">
              <a:latin typeface="+mj-lt"/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it-IT" altLang="en-US" sz="1600" b="1" dirty="0">
                <a:latin typeface="+mj-lt"/>
              </a:rPr>
              <a:t>Albert Einstein</a:t>
            </a:r>
            <a:endParaRPr lang="en-US" altLang="en-US" sz="1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67388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56E0D83D-0865-4755-9913-0076A8E46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733" y="596240"/>
            <a:ext cx="8491192" cy="840083"/>
          </a:xfrm>
        </p:spPr>
        <p:txBody>
          <a:bodyPr/>
          <a:lstStyle/>
          <a:p>
            <a:r>
              <a:rPr lang="it-IT" dirty="0"/>
              <a:t>Governance e referenti del Polo Territoriale di Cremona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02F401C-B675-4485-9023-8DBC9D9C1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484" y="1492507"/>
            <a:ext cx="1633870" cy="205453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B746F36-BF6A-4243-962F-4975CF020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704" y="1492507"/>
            <a:ext cx="2060627" cy="2127688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ACCDAC0-1161-449C-8D04-E6714747DC3C}"/>
              </a:ext>
            </a:extLst>
          </p:cNvPr>
          <p:cNvSpPr txBox="1"/>
          <p:nvPr/>
        </p:nvSpPr>
        <p:spPr>
          <a:xfrm>
            <a:off x="3216275" y="4051140"/>
            <a:ext cx="402705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Prorettore</a:t>
            </a:r>
          </a:p>
          <a:p>
            <a:pPr algn="ctr"/>
            <a:r>
              <a:rPr lang="it-IT" b="1" dirty="0"/>
              <a:t>Prof. Gianni Ferretti</a:t>
            </a:r>
          </a:p>
          <a:p>
            <a:pPr algn="ctr"/>
            <a:endParaRPr lang="it-IT" sz="800" b="1" dirty="0"/>
          </a:p>
          <a:p>
            <a:pPr algn="ctr"/>
            <a:r>
              <a:rPr lang="en-GB" dirty="0"/>
              <a:t>Tel. 02 2399 3682 (Milano)</a:t>
            </a:r>
          </a:p>
          <a:p>
            <a:pPr algn="ctr"/>
            <a:r>
              <a:rPr lang="en-GB" dirty="0"/>
              <a:t>Tel. 02 2399 7745 (Cremona)</a:t>
            </a:r>
          </a:p>
          <a:p>
            <a:pPr algn="ctr"/>
            <a:r>
              <a:rPr lang="en-GB" dirty="0"/>
              <a:t>E-mail </a:t>
            </a:r>
            <a:r>
              <a:rPr lang="en-GB" dirty="0">
                <a:hlinkClick r:id="rId4"/>
              </a:rPr>
              <a:t>gianni.ferretti@polimi.it</a:t>
            </a:r>
            <a:endParaRPr lang="en-GB" dirty="0"/>
          </a:p>
          <a:p>
            <a:endParaRPr lang="it-IT" b="1" dirty="0"/>
          </a:p>
          <a:p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D896FAC-7DE4-4F7D-8192-F7062B840537}"/>
              </a:ext>
            </a:extLst>
          </p:cNvPr>
          <p:cNvSpPr txBox="1"/>
          <p:nvPr/>
        </p:nvSpPr>
        <p:spPr>
          <a:xfrm>
            <a:off x="7504547" y="4096420"/>
            <a:ext cx="402705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Responsabile Gestionale</a:t>
            </a:r>
          </a:p>
          <a:p>
            <a:pPr algn="ctr"/>
            <a:r>
              <a:rPr lang="it-IT" b="1" dirty="0"/>
              <a:t>Dott. Carlo Luigi Savi</a:t>
            </a:r>
          </a:p>
          <a:p>
            <a:pPr algn="ctr"/>
            <a:endParaRPr lang="it-IT" sz="800" b="1" dirty="0"/>
          </a:p>
          <a:p>
            <a:pPr algn="ctr"/>
            <a:endParaRPr lang="en-GB" sz="1400" dirty="0"/>
          </a:p>
          <a:p>
            <a:pPr algn="ctr"/>
            <a:r>
              <a:rPr lang="en-GB" dirty="0"/>
              <a:t>Tel. 02 2399 7720 </a:t>
            </a:r>
          </a:p>
          <a:p>
            <a:pPr algn="ctr"/>
            <a:r>
              <a:rPr lang="en-GB" dirty="0"/>
              <a:t>E-mail </a:t>
            </a:r>
            <a:r>
              <a:rPr lang="en-GB" dirty="0">
                <a:hlinkClick r:id="rId5"/>
              </a:rPr>
              <a:t>carlo.savi@polimi.it</a:t>
            </a:r>
            <a:r>
              <a:rPr lang="en-GB" dirty="0"/>
              <a:t> </a:t>
            </a:r>
          </a:p>
          <a:p>
            <a:endParaRPr lang="it-IT" b="1" dirty="0"/>
          </a:p>
          <a:p>
            <a:endParaRPr lang="it-IT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D876D63C-B020-483B-896B-8E19C7C70F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8" r="25118" b="24141"/>
          <a:stretch/>
        </p:blipFill>
        <p:spPr>
          <a:xfrm rot="5400000">
            <a:off x="-1163782" y="2530764"/>
            <a:ext cx="5135418" cy="2807854"/>
          </a:xfrm>
          <a:prstGeom prst="rect">
            <a:avLst/>
          </a:prstGeom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C7CB04A-3A9B-41A1-ABD8-5D8CBC955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0BE1457-C730-4E31-AC48-C1994AF09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95260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7D1BF5-87C2-48DD-AB8C-CA3CACCAD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10277618" cy="840083"/>
          </a:xfrm>
        </p:spPr>
        <p:txBody>
          <a:bodyPr/>
          <a:lstStyle/>
          <a:p>
            <a:r>
              <a:rPr lang="it-IT" dirty="0"/>
              <a:t>Governance e referenti docenti Corsi di Laurea e Laurea Magistrale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52822CAF-BA6F-4E9D-86A5-64822FC205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5121" y="1422404"/>
            <a:ext cx="5086783" cy="5113482"/>
          </a:xfrm>
        </p:spPr>
        <p:txBody>
          <a:bodyPr/>
          <a:lstStyle/>
          <a:p>
            <a:endParaRPr lang="it-IT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Delegato per il CCS di Ingegneria Gestionale</a:t>
            </a:r>
          </a:p>
          <a:p>
            <a:r>
              <a:rPr lang="it-IT" b="1" dirty="0"/>
              <a:t>	Prof. Luca Fumagalli</a:t>
            </a:r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Coordinatore CCS Music and Acoustic Engineering</a:t>
            </a:r>
          </a:p>
          <a:p>
            <a:r>
              <a:rPr lang="it-IT" b="1" dirty="0"/>
              <a:t>	Prof. Augusto Sarti</a:t>
            </a:r>
          </a:p>
          <a:p>
            <a:endParaRPr lang="it-IT" dirty="0"/>
          </a:p>
        </p:txBody>
      </p:sp>
      <p:sp>
        <p:nvSpPr>
          <p:cNvPr id="10" name="Segnaposto testo 5">
            <a:extLst>
              <a:ext uri="{FF2B5EF4-FFF2-40B4-BE49-F238E27FC236}">
                <a16:creationId xmlns:a16="http://schemas.microsoft.com/office/drawing/2014/main" id="{C60C830D-2629-4F5E-BC37-69A8FD7CD033}"/>
              </a:ext>
            </a:extLst>
          </p:cNvPr>
          <p:cNvSpPr txBox="1">
            <a:spLocks/>
          </p:cNvSpPr>
          <p:nvPr/>
        </p:nvSpPr>
        <p:spPr>
          <a:xfrm>
            <a:off x="6603417" y="1394693"/>
            <a:ext cx="4461747" cy="51134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Delegato per il CCS di Ingegneria Informatica</a:t>
            </a:r>
          </a:p>
          <a:p>
            <a:r>
              <a:rPr lang="it-IT" b="1" dirty="0"/>
              <a:t>	Prof. Luciano Baresi</a:t>
            </a:r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Coordinatore CCS Agricultural Engineering</a:t>
            </a:r>
          </a:p>
          <a:p>
            <a:r>
              <a:rPr lang="it-IT" b="1" dirty="0"/>
              <a:t>	Prof. Luca Bascetta</a:t>
            </a:r>
          </a:p>
          <a:p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63A7B60-FEF7-4CEE-98C1-7B4F05DC4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3291" y="4203310"/>
            <a:ext cx="1219307" cy="153632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81244A0-3E6A-4BED-9EDA-FF5CB86818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0" t="4903" r="8949" b="3804"/>
          <a:stretch/>
        </p:blipFill>
        <p:spPr>
          <a:xfrm>
            <a:off x="2484581" y="4203309"/>
            <a:ext cx="1163507" cy="159674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7FE93F3-0E06-4B91-A965-E6B5B861E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5255" y="1422404"/>
            <a:ext cx="1460615" cy="194748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4F94FB7-21B3-4EDC-BBA5-D221455A5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1550" y="1504839"/>
            <a:ext cx="1640688" cy="1782616"/>
          </a:xfrm>
          <a:prstGeom prst="rect">
            <a:avLst/>
          </a:prstGeom>
        </p:spPr>
      </p:pic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3755AFA-59A9-4309-9364-1BF2975DA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A5C528D-EC19-4221-A9FE-5D8AB3AFF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21860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7D1BF5-87C2-48DD-AB8C-CA3CACCAD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10277618" cy="840083"/>
          </a:xfrm>
        </p:spPr>
        <p:txBody>
          <a:bodyPr/>
          <a:lstStyle/>
          <a:p>
            <a:r>
              <a:rPr lang="it-IT" dirty="0"/>
              <a:t>Referenti docenti Corso di Laurea Ingegneria Gestionale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52822CAF-BA6F-4E9D-86A5-64822FC205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1487" y="1293095"/>
            <a:ext cx="5215407" cy="5113482"/>
          </a:xfrm>
        </p:spPr>
        <p:txBody>
          <a:bodyPr/>
          <a:lstStyle/>
          <a:p>
            <a:endParaRPr lang="it-IT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sz="800" dirty="0"/>
          </a:p>
          <a:p>
            <a:r>
              <a:rPr lang="it-IT" dirty="0"/>
              <a:t>	Referente piano degli studi</a:t>
            </a:r>
          </a:p>
          <a:p>
            <a:r>
              <a:rPr lang="it-IT" b="1" dirty="0"/>
              <a:t>                 	       Prof. Marco Melacini</a:t>
            </a:r>
            <a:endParaRPr lang="it-IT" sz="1200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	     Referente stage</a:t>
            </a:r>
          </a:p>
          <a:p>
            <a:r>
              <a:rPr lang="it-IT" b="1" dirty="0"/>
              <a:t>	  Prof. Luca Fumagalli</a:t>
            </a:r>
          </a:p>
          <a:p>
            <a:endParaRPr lang="it-IT" dirty="0"/>
          </a:p>
        </p:txBody>
      </p:sp>
      <p:sp>
        <p:nvSpPr>
          <p:cNvPr id="10" name="Segnaposto testo 5">
            <a:extLst>
              <a:ext uri="{FF2B5EF4-FFF2-40B4-BE49-F238E27FC236}">
                <a16:creationId xmlns:a16="http://schemas.microsoft.com/office/drawing/2014/main" id="{C60C830D-2629-4F5E-BC37-69A8FD7CD033}"/>
              </a:ext>
            </a:extLst>
          </p:cNvPr>
          <p:cNvSpPr txBox="1">
            <a:spLocks/>
          </p:cNvSpPr>
          <p:nvPr/>
        </p:nvSpPr>
        <p:spPr>
          <a:xfrm>
            <a:off x="6603417" y="1293095"/>
            <a:ext cx="4535688" cy="51134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sz="800" dirty="0"/>
          </a:p>
          <a:p>
            <a:r>
              <a:rPr lang="it-IT" dirty="0"/>
              <a:t>           Referente passaggi e trasferimenti</a:t>
            </a:r>
          </a:p>
          <a:p>
            <a:r>
              <a:rPr lang="it-IT" b="1" dirty="0"/>
              <a:t>                    Prof.ssa Francesca Fumero</a:t>
            </a:r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            </a:t>
            </a:r>
          </a:p>
          <a:p>
            <a:r>
              <a:rPr lang="it-IT" dirty="0"/>
              <a:t>               Referenti mobilità internazionale</a:t>
            </a:r>
          </a:p>
          <a:p>
            <a:r>
              <a:rPr lang="it-IT" b="1" dirty="0"/>
              <a:t>               Proff. Sergio Terzi e Simone </a:t>
            </a:r>
            <a:r>
              <a:rPr lang="it-IT" b="1" dirty="0" err="1"/>
              <a:t>Franzò</a:t>
            </a:r>
            <a:endParaRPr lang="it-IT" b="1" dirty="0"/>
          </a:p>
          <a:p>
            <a:r>
              <a:rPr lang="it-IT" b="1" dirty="0"/>
              <a:t>   e docenti specifici in base alla destinazione</a:t>
            </a:r>
          </a:p>
          <a:p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7FE93F3-0E06-4B91-A965-E6B5B861E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873" y="3951434"/>
            <a:ext cx="1414709" cy="188627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A43CF7E-E75E-4F5F-B565-D9EE0045A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0836" y="1476270"/>
            <a:ext cx="1551762" cy="170073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0AFF1E1-8397-4C93-9A2D-619641BBF3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806"/>
          <a:stretch/>
        </p:blipFill>
        <p:spPr>
          <a:xfrm>
            <a:off x="7301280" y="4049416"/>
            <a:ext cx="1330218" cy="177375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8F6096A-3502-4176-95B5-02934654C7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45" r="6036"/>
          <a:stretch/>
        </p:blipFill>
        <p:spPr>
          <a:xfrm>
            <a:off x="8659140" y="4016257"/>
            <a:ext cx="1446987" cy="1840072"/>
          </a:xfrm>
          <a:prstGeom prst="rect">
            <a:avLst/>
          </a:prstGeom>
        </p:spPr>
      </p:pic>
      <p:sp>
        <p:nvSpPr>
          <p:cNvPr id="11" name="Segnaposto data 10">
            <a:extLst>
              <a:ext uri="{FF2B5EF4-FFF2-40B4-BE49-F238E27FC236}">
                <a16:creationId xmlns:a16="http://schemas.microsoft.com/office/drawing/2014/main" id="{3C31C729-5799-4A52-813E-D1B95B88A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14" name="Segnaposto piè di pagina 13">
            <a:extLst>
              <a:ext uri="{FF2B5EF4-FFF2-40B4-BE49-F238E27FC236}">
                <a16:creationId xmlns:a16="http://schemas.microsoft.com/office/drawing/2014/main" id="{8D533145-DF3B-4737-BAC0-A71978AC6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3B9E4C2-080B-4152-A4D3-03BC08DD93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1278" y="1441293"/>
            <a:ext cx="1676247" cy="177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58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7D1BF5-87C2-48DD-AB8C-CA3CACCAD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10277618" cy="840083"/>
          </a:xfrm>
        </p:spPr>
        <p:txBody>
          <a:bodyPr/>
          <a:lstStyle/>
          <a:p>
            <a:r>
              <a:rPr lang="it-IT" dirty="0"/>
              <a:t>Referenti docenti Corso di Laurea Ingegneria Informatica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52822CAF-BA6F-4E9D-86A5-64822FC205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1487" y="1293095"/>
            <a:ext cx="5215407" cy="5113482"/>
          </a:xfrm>
        </p:spPr>
        <p:txBody>
          <a:bodyPr/>
          <a:lstStyle/>
          <a:p>
            <a:endParaRPr lang="it-IT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sz="800" dirty="0"/>
          </a:p>
          <a:p>
            <a:r>
              <a:rPr lang="it-IT" dirty="0"/>
              <a:t>	Referente piano degli studi</a:t>
            </a:r>
          </a:p>
          <a:p>
            <a:r>
              <a:rPr lang="it-IT" b="1" dirty="0"/>
              <a:t>                        Prof. Luciano Baresi</a:t>
            </a:r>
            <a:endParaRPr lang="it-IT" sz="1200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	     Referente stage</a:t>
            </a:r>
          </a:p>
          <a:p>
            <a:r>
              <a:rPr lang="it-IT" b="1" dirty="0"/>
              <a:t>	  Prof. Gianni Ferretti</a:t>
            </a:r>
          </a:p>
          <a:p>
            <a:endParaRPr lang="it-IT" dirty="0"/>
          </a:p>
        </p:txBody>
      </p:sp>
      <p:sp>
        <p:nvSpPr>
          <p:cNvPr id="10" name="Segnaposto testo 5">
            <a:extLst>
              <a:ext uri="{FF2B5EF4-FFF2-40B4-BE49-F238E27FC236}">
                <a16:creationId xmlns:a16="http://schemas.microsoft.com/office/drawing/2014/main" id="{C60C830D-2629-4F5E-BC37-69A8FD7CD033}"/>
              </a:ext>
            </a:extLst>
          </p:cNvPr>
          <p:cNvSpPr txBox="1">
            <a:spLocks/>
          </p:cNvSpPr>
          <p:nvPr/>
        </p:nvSpPr>
        <p:spPr>
          <a:xfrm>
            <a:off x="6603417" y="1293095"/>
            <a:ext cx="4535688" cy="51134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sz="800" dirty="0"/>
          </a:p>
          <a:p>
            <a:r>
              <a:rPr lang="it-IT" dirty="0"/>
              <a:t>           Referente passaggi e trasferimenti</a:t>
            </a:r>
          </a:p>
          <a:p>
            <a:r>
              <a:rPr lang="it-IT" b="1" dirty="0"/>
              <a:t>                    Prof. Luciano Baresi</a:t>
            </a:r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            </a:t>
            </a:r>
          </a:p>
          <a:p>
            <a:r>
              <a:rPr lang="it-IT" dirty="0"/>
              <a:t>               Referenti mobilità internazionale</a:t>
            </a:r>
          </a:p>
          <a:p>
            <a:r>
              <a:rPr lang="it-IT" b="1" dirty="0"/>
              <a:t>           Proff. Luca Mottola e Christian Pilato</a:t>
            </a:r>
          </a:p>
          <a:p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A351716-52EC-4814-ACD9-DC75D2BD8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873" y="1357087"/>
            <a:ext cx="1639966" cy="178018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BB938DF-E2E8-486E-841B-FCE4FD7B3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969" y="4057527"/>
            <a:ext cx="1415697" cy="178018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24F5D4B-7BED-4343-B793-5AD19623A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506" y="1426360"/>
            <a:ext cx="1639966" cy="178018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80B7177-17F5-4755-9137-9F1817E4FA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671"/>
          <a:stretch/>
        </p:blipFill>
        <p:spPr>
          <a:xfrm>
            <a:off x="7210729" y="3899297"/>
            <a:ext cx="1586641" cy="193841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B341E69E-746C-40E8-9CFC-BBFE8BDA2A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45" t="3732" r="6284"/>
          <a:stretch/>
        </p:blipFill>
        <p:spPr>
          <a:xfrm>
            <a:off x="8850696" y="3971636"/>
            <a:ext cx="1552107" cy="1866076"/>
          </a:xfrm>
          <a:prstGeom prst="rect">
            <a:avLst/>
          </a:prstGeom>
        </p:spPr>
      </p:pic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F8FC19C-52A4-4133-B8D9-D0984EDED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5DA0987-3710-4852-A2FB-1F8AC3A9E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84641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7D1BF5-87C2-48DD-AB8C-CA3CACCAD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18" y="808073"/>
            <a:ext cx="11804073" cy="840083"/>
          </a:xfrm>
        </p:spPr>
        <p:txBody>
          <a:bodyPr/>
          <a:lstStyle/>
          <a:p>
            <a:r>
              <a:rPr lang="it-IT" dirty="0"/>
              <a:t>Referenti docenti Corso di Laurea Magistrale in Agricultural Engineering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52822CAF-BA6F-4E9D-86A5-64822FC205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0590" y="1897967"/>
            <a:ext cx="5550522" cy="2059705"/>
          </a:xfrm>
        </p:spPr>
        <p:txBody>
          <a:bodyPr/>
          <a:lstStyle/>
          <a:p>
            <a:endParaRPr lang="it-IT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sz="800" dirty="0"/>
          </a:p>
          <a:p>
            <a:r>
              <a:rPr lang="it-IT" dirty="0"/>
              <a:t>	</a:t>
            </a:r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	     Referente stage</a:t>
            </a:r>
          </a:p>
          <a:p>
            <a:r>
              <a:rPr lang="it-IT" b="1" dirty="0"/>
              <a:t>	  Prof. Luca Bascetta</a:t>
            </a:r>
          </a:p>
          <a:p>
            <a:endParaRPr lang="it-IT" dirty="0"/>
          </a:p>
        </p:txBody>
      </p:sp>
      <p:sp>
        <p:nvSpPr>
          <p:cNvPr id="10" name="Segnaposto testo 5">
            <a:extLst>
              <a:ext uri="{FF2B5EF4-FFF2-40B4-BE49-F238E27FC236}">
                <a16:creationId xmlns:a16="http://schemas.microsoft.com/office/drawing/2014/main" id="{C60C830D-2629-4F5E-BC37-69A8FD7CD033}"/>
              </a:ext>
            </a:extLst>
          </p:cNvPr>
          <p:cNvSpPr txBox="1">
            <a:spLocks/>
          </p:cNvSpPr>
          <p:nvPr/>
        </p:nvSpPr>
        <p:spPr>
          <a:xfrm>
            <a:off x="5970719" y="1237629"/>
            <a:ext cx="4535688" cy="51134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sz="800" dirty="0"/>
          </a:p>
          <a:p>
            <a:r>
              <a:rPr lang="it-IT" dirty="0"/>
              <a:t>           </a:t>
            </a:r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            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               Referenti mobilità internazionale</a:t>
            </a:r>
          </a:p>
          <a:p>
            <a:r>
              <a:rPr lang="it-IT" b="1" dirty="0"/>
              <a:t>           	Prof. Paolo Bestagini</a:t>
            </a:r>
          </a:p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86FAF6D-A32A-473C-9DDD-32ADB1208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289" y="1487372"/>
            <a:ext cx="1285170" cy="161816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819C6EF-5ECB-4DBE-A4F7-91D708296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013" y="1560111"/>
            <a:ext cx="1284262" cy="161817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CDD5C2A-FDAC-4AE3-8D5B-9933518D5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126" y="4132925"/>
            <a:ext cx="1280271" cy="162167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DD8206C-7B23-4806-B0BC-B292AE1076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275" y="4118418"/>
            <a:ext cx="1490575" cy="163618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B1BE39D-4093-4510-959A-B53A8A951EFF}"/>
              </a:ext>
            </a:extLst>
          </p:cNvPr>
          <p:cNvSpPr txBox="1"/>
          <p:nvPr/>
        </p:nvSpPr>
        <p:spPr>
          <a:xfrm>
            <a:off x="1052896" y="3209595"/>
            <a:ext cx="10108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Referenti piano degli studi</a:t>
            </a:r>
          </a:p>
          <a:p>
            <a:pPr algn="ctr"/>
            <a:r>
              <a:rPr lang="it-IT" sz="1600" dirty="0"/>
              <a:t>In caso di presentazione di un piano di studi autonomo è consigliabile contattare prima i docenti referenti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B51029A-3092-4279-9788-BBF2E4C5E9A9}"/>
              </a:ext>
            </a:extLst>
          </p:cNvPr>
          <p:cNvSpPr txBox="1"/>
          <p:nvPr/>
        </p:nvSpPr>
        <p:spPr>
          <a:xfrm>
            <a:off x="3359867" y="1587464"/>
            <a:ext cx="32816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Chair</a:t>
            </a:r>
          </a:p>
          <a:p>
            <a:r>
              <a:rPr lang="en-GB" sz="1600" b="1" dirty="0"/>
              <a:t>Prof. Luca Bascetta</a:t>
            </a:r>
          </a:p>
          <a:p>
            <a:r>
              <a:rPr lang="en-GB" sz="1600" dirty="0"/>
              <a:t>DEIB, building 20</a:t>
            </a:r>
          </a:p>
          <a:p>
            <a:r>
              <a:rPr lang="en-GB" sz="1600" dirty="0"/>
              <a:t>Tel. 02 2399 3440</a:t>
            </a:r>
          </a:p>
          <a:p>
            <a:r>
              <a:rPr lang="en-GB" sz="1600" dirty="0"/>
              <a:t>E-mail </a:t>
            </a:r>
            <a:r>
              <a:rPr lang="en-GB" sz="1600" dirty="0">
                <a:hlinkClick r:id="rId6"/>
              </a:rPr>
              <a:t>luca.bascetta@polimi.it</a:t>
            </a:r>
            <a:endParaRPr lang="en-GB" sz="16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64E9BB1-1070-458C-B162-EF8512B5ED31}"/>
              </a:ext>
            </a:extLst>
          </p:cNvPr>
          <p:cNvSpPr txBox="1"/>
          <p:nvPr/>
        </p:nvSpPr>
        <p:spPr>
          <a:xfrm>
            <a:off x="8651408" y="1375401"/>
            <a:ext cx="3483079" cy="2142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Vice-chair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Prof. Gianni Ferretti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DEIB, building 20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Tel. 02 2399 3682 (Milano)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Tel. 02 2399 7745 (Cremona)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E-mail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  <a:hlinkClick r:id="rId7"/>
              </a:rPr>
              <a:t>gianni.ferretti@polimi.it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15" name="Segnaposto data 14">
            <a:extLst>
              <a:ext uri="{FF2B5EF4-FFF2-40B4-BE49-F238E27FC236}">
                <a16:creationId xmlns:a16="http://schemas.microsoft.com/office/drawing/2014/main" id="{61DF6632-5856-4197-8F92-67E241C18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16" name="Segnaposto piè di pagina 15">
            <a:extLst>
              <a:ext uri="{FF2B5EF4-FFF2-40B4-BE49-F238E27FC236}">
                <a16:creationId xmlns:a16="http://schemas.microsoft.com/office/drawing/2014/main" id="{991F268B-A337-4210-92FA-2437A6E46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87607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7D1BF5-87C2-48DD-AB8C-CA3CACCAD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18" y="808073"/>
            <a:ext cx="11804073" cy="840083"/>
          </a:xfrm>
        </p:spPr>
        <p:txBody>
          <a:bodyPr/>
          <a:lstStyle/>
          <a:p>
            <a:r>
              <a:rPr lang="it-IT" dirty="0"/>
              <a:t>Referenti docenti Corso di Laurea Magistrale in Music and Acoustic Engineering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52822CAF-BA6F-4E9D-86A5-64822FC205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1724" y="1387394"/>
            <a:ext cx="5215407" cy="1930491"/>
          </a:xfrm>
        </p:spPr>
        <p:txBody>
          <a:bodyPr/>
          <a:lstStyle/>
          <a:p>
            <a:endParaRPr lang="it-IT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sz="800" dirty="0"/>
          </a:p>
          <a:p>
            <a:r>
              <a:rPr lang="it-IT" dirty="0"/>
              <a:t>	    </a:t>
            </a:r>
          </a:p>
          <a:p>
            <a:r>
              <a:rPr lang="it-IT" dirty="0"/>
              <a:t>	     Referente stage</a:t>
            </a:r>
          </a:p>
          <a:p>
            <a:r>
              <a:rPr lang="it-IT" b="1" dirty="0"/>
              <a:t>	</a:t>
            </a:r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	 -</a:t>
            </a:r>
          </a:p>
        </p:txBody>
      </p:sp>
      <p:sp>
        <p:nvSpPr>
          <p:cNvPr id="10" name="Segnaposto testo 5">
            <a:extLst>
              <a:ext uri="{FF2B5EF4-FFF2-40B4-BE49-F238E27FC236}">
                <a16:creationId xmlns:a16="http://schemas.microsoft.com/office/drawing/2014/main" id="{C60C830D-2629-4F5E-BC37-69A8FD7CD033}"/>
              </a:ext>
            </a:extLst>
          </p:cNvPr>
          <p:cNvSpPr txBox="1">
            <a:spLocks/>
          </p:cNvSpPr>
          <p:nvPr/>
        </p:nvSpPr>
        <p:spPr>
          <a:xfrm>
            <a:off x="3597247" y="4377786"/>
            <a:ext cx="4535688" cy="21856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/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  <a:p>
            <a:r>
              <a:rPr lang="it-IT" dirty="0"/>
              <a:t>        </a:t>
            </a:r>
          </a:p>
          <a:p>
            <a:r>
              <a:rPr lang="it-IT" dirty="0"/>
              <a:t>               Referente mobilità internazionale</a:t>
            </a:r>
          </a:p>
          <a:p>
            <a:r>
              <a:rPr lang="it-IT" b="1" dirty="0"/>
              <a:t>           	Prof. Ilario Mazzieri</a:t>
            </a:r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80DDAFF-A325-404C-8A05-30C68CF944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01" t="4593" r="12543" b="4413"/>
          <a:stretch/>
        </p:blipFill>
        <p:spPr>
          <a:xfrm>
            <a:off x="6954233" y="1498264"/>
            <a:ext cx="1621919" cy="189223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94480D4-693F-4966-A74B-C22BA4A89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822" y="1471889"/>
            <a:ext cx="1505605" cy="206822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1777166-2048-4406-84DE-17ED97E76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275" y="4084083"/>
            <a:ext cx="1339728" cy="169036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688CDA1-5B9B-4985-8D16-9020F36B1136}"/>
              </a:ext>
            </a:extLst>
          </p:cNvPr>
          <p:cNvSpPr txBox="1"/>
          <p:nvPr/>
        </p:nvSpPr>
        <p:spPr>
          <a:xfrm>
            <a:off x="6314893" y="3524719"/>
            <a:ext cx="60960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Referente piano degli studi</a:t>
            </a:r>
          </a:p>
          <a:p>
            <a:r>
              <a:rPr lang="it-IT" b="1" dirty="0"/>
              <a:t>                        </a:t>
            </a:r>
            <a:endParaRPr lang="it-IT" sz="1400" b="1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63E5E5D-AACA-4047-A975-0F7F04BC9ED5}"/>
              </a:ext>
            </a:extLst>
          </p:cNvPr>
          <p:cNvSpPr txBox="1"/>
          <p:nvPr/>
        </p:nvSpPr>
        <p:spPr>
          <a:xfrm>
            <a:off x="8689191" y="1569124"/>
            <a:ext cx="31678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/>
              <a:t>Vice-Chair</a:t>
            </a:r>
          </a:p>
          <a:p>
            <a:r>
              <a:rPr lang="it-IT" sz="1600" b="1" dirty="0"/>
              <a:t>Prof. Fabio Antonacci</a:t>
            </a:r>
          </a:p>
          <a:p>
            <a:r>
              <a:rPr lang="it-IT" sz="1600" dirty="0"/>
              <a:t>Mail fabio.antonacci@polimi.it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5C3ADCA-D4EC-4050-BBFC-F40B6D812A67}"/>
              </a:ext>
            </a:extLst>
          </p:cNvPr>
          <p:cNvSpPr txBox="1"/>
          <p:nvPr/>
        </p:nvSpPr>
        <p:spPr>
          <a:xfrm>
            <a:off x="3344093" y="1574271"/>
            <a:ext cx="314036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/>
              <a:t>Chair</a:t>
            </a:r>
          </a:p>
          <a:p>
            <a:r>
              <a:rPr lang="it-IT" sz="1600" b="1" dirty="0"/>
              <a:t>Prof. Augusto Sarti</a:t>
            </a:r>
          </a:p>
          <a:p>
            <a:r>
              <a:rPr lang="it-IT" sz="1600" dirty="0"/>
              <a:t>Mail augusto.sarti@polimi.it </a:t>
            </a:r>
          </a:p>
        </p:txBody>
      </p:sp>
      <p:sp>
        <p:nvSpPr>
          <p:cNvPr id="11" name="Segnaposto data 10">
            <a:extLst>
              <a:ext uri="{FF2B5EF4-FFF2-40B4-BE49-F238E27FC236}">
                <a16:creationId xmlns:a16="http://schemas.microsoft.com/office/drawing/2014/main" id="{E264D8FB-9449-4C7A-973F-24227FEF3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E83CAFB-7ED7-447E-BC6B-62AABCBF6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9868817"/>
      </p:ext>
    </p:extLst>
  </p:cSld>
  <p:clrMapOvr>
    <a:masterClrMapping/>
  </p:clrMapOvr>
</p:sld>
</file>

<file path=ppt/theme/theme1.xml><?xml version="1.0" encoding="utf-8"?>
<a:theme xmlns:a="http://schemas.openxmlformats.org/drawingml/2006/main" name="Interni">
  <a:themeElements>
    <a:clrScheme name="Polimi ppt blu102c53">
      <a:dk1>
        <a:srgbClr val="000000"/>
      </a:dk1>
      <a:lt1>
        <a:srgbClr val="FFFFFF"/>
      </a:lt1>
      <a:dk2>
        <a:srgbClr val="102C53"/>
      </a:dk2>
      <a:lt2>
        <a:srgbClr val="FFFFFF"/>
      </a:lt2>
      <a:accent1>
        <a:srgbClr val="102C53"/>
      </a:accent1>
      <a:accent2>
        <a:srgbClr val="596C87"/>
      </a:accent2>
      <a:accent3>
        <a:srgbClr val="8795A8"/>
      </a:accent3>
      <a:accent4>
        <a:srgbClr val="B7BFCA"/>
      </a:accent4>
      <a:accent5>
        <a:srgbClr val="D0D5DD"/>
      </a:accent5>
      <a:accent6>
        <a:srgbClr val="F3F3F6"/>
      </a:accent6>
      <a:hlink>
        <a:srgbClr val="0000FF"/>
      </a:hlink>
      <a:folHlink>
        <a:srgbClr val="28C8F0"/>
      </a:folHlink>
    </a:clrScheme>
    <a:fontScheme name="caratteri tema manrope">
      <a:majorFont>
        <a:latin typeface="Manrope"/>
        <a:ea typeface=""/>
        <a:cs typeface=""/>
      </a:majorFont>
      <a:minorFont>
        <a:latin typeface="Manro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anrope_2024_regular" id="{AF503DD6-45CC-4FD9-A316-7E3073ACAABC}" vid="{376A186E-ACA5-4725-B103-CB5852E20BBA}"/>
    </a:ext>
  </a:extLst>
</a:theme>
</file>

<file path=ppt/theme/theme2.xml><?xml version="1.0" encoding="utf-8"?>
<a:theme xmlns:a="http://schemas.openxmlformats.org/drawingml/2006/main" name="Cover">
  <a:themeElements>
    <a:clrScheme name="Polimi ppt blu102c53">
      <a:dk1>
        <a:srgbClr val="000000"/>
      </a:dk1>
      <a:lt1>
        <a:srgbClr val="FFFFFF"/>
      </a:lt1>
      <a:dk2>
        <a:srgbClr val="102C53"/>
      </a:dk2>
      <a:lt2>
        <a:srgbClr val="FFFFFF"/>
      </a:lt2>
      <a:accent1>
        <a:srgbClr val="102C53"/>
      </a:accent1>
      <a:accent2>
        <a:srgbClr val="596C87"/>
      </a:accent2>
      <a:accent3>
        <a:srgbClr val="8795A8"/>
      </a:accent3>
      <a:accent4>
        <a:srgbClr val="B7BFCA"/>
      </a:accent4>
      <a:accent5>
        <a:srgbClr val="D0D5DD"/>
      </a:accent5>
      <a:accent6>
        <a:srgbClr val="F3F3F6"/>
      </a:accent6>
      <a:hlink>
        <a:srgbClr val="0000FF"/>
      </a:hlink>
      <a:folHlink>
        <a:srgbClr val="28C8F0"/>
      </a:folHlink>
    </a:clrScheme>
    <a:fontScheme name="caratteri tema manrope">
      <a:majorFont>
        <a:latin typeface="Manrope"/>
        <a:ea typeface=""/>
        <a:cs typeface=""/>
      </a:majorFont>
      <a:minorFont>
        <a:latin typeface="Manro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anrope_2024_regular" id="{AF503DD6-45CC-4FD9-A316-7E3073ACAABC}" vid="{376A186E-ACA5-4725-B103-CB5852E20BB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ppt_manrope_2024_regular</Template>
  <TotalTime>2237</TotalTime>
  <Words>2508</Words>
  <Application>Microsoft Office PowerPoint</Application>
  <PresentationFormat>Widescreen</PresentationFormat>
  <Paragraphs>584</Paragraphs>
  <Slides>33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33</vt:i4>
      </vt:variant>
    </vt:vector>
  </HeadingPairs>
  <TitlesOfParts>
    <vt:vector size="42" baseType="lpstr">
      <vt:lpstr>Manrope</vt:lpstr>
      <vt:lpstr>Calibri</vt:lpstr>
      <vt:lpstr>Wingdings</vt:lpstr>
      <vt:lpstr>DejaVu Sans</vt:lpstr>
      <vt:lpstr>Arial</vt:lpstr>
      <vt:lpstr>Mukta</vt:lpstr>
      <vt:lpstr>Times New Roman</vt:lpstr>
      <vt:lpstr>Interni</vt:lpstr>
      <vt:lpstr>Cover</vt:lpstr>
      <vt:lpstr>Benvenuti al POLI</vt:lpstr>
      <vt:lpstr>Chi è chi</vt:lpstr>
      <vt:lpstr>Governance Politecnico di Milano</vt:lpstr>
      <vt:lpstr>Governance e referenti del Polo Territoriale di Cremona</vt:lpstr>
      <vt:lpstr>Governance e referenti docenti Corsi di Laurea e Laurea Magistrale</vt:lpstr>
      <vt:lpstr>Referenti docenti Corso di Laurea Ingegneria Gestionale</vt:lpstr>
      <vt:lpstr>Referenti docenti Corso di Laurea Ingegneria Informatica</vt:lpstr>
      <vt:lpstr>Referenti docenti Corso di Laurea Magistrale in Agricultural Engineering</vt:lpstr>
      <vt:lpstr>Referenti docenti Corso di Laurea Magistrale in Music and Acoustic Engineering</vt:lpstr>
      <vt:lpstr>Il difensore degli studenti</vt:lpstr>
      <vt:lpstr>Governance e referenti studenti Corsi di Laurea e Laurea Magistrale</vt:lpstr>
      <vt:lpstr>Governance e referenti studenti Corsi di Laurea e Laurea Magistrale</vt:lpstr>
      <vt:lpstr>Servizi e informazioni utili</vt:lpstr>
      <vt:lpstr>I servizi on line</vt:lpstr>
      <vt:lpstr>Piano degli studi</vt:lpstr>
      <vt:lpstr>Orario e aule delle lezioni</vt:lpstr>
      <vt:lpstr>Collaborazioni retribuite degli studenti</vt:lpstr>
      <vt:lpstr>Servizi di supporto e ascolto</vt:lpstr>
      <vt:lpstr>Uffici di riferimento</vt:lpstr>
      <vt:lpstr>Segreteria Studenti</vt:lpstr>
      <vt:lpstr>Segreteria Studenti: modalità di contatto</vt:lpstr>
      <vt:lpstr>Segreteria Didattica - Amministrativa</vt:lpstr>
      <vt:lpstr>Biblioteca</vt:lpstr>
      <vt:lpstr>Servizi Tecnici, Logistica e ICT</vt:lpstr>
      <vt:lpstr>Borse di studio</vt:lpstr>
      <vt:lpstr>I Percorsi di Eccellenza per matricole Lauree Triennali  </vt:lpstr>
      <vt:lpstr>I Percorsi di Eccellenza per matricole Lauree Triennali </vt:lpstr>
      <vt:lpstr>Percorsi di Eccellenza per matricole Lauree Triennali </vt:lpstr>
      <vt:lpstr>I Percorsi di Eccellenza per matricole Lauree Triennali </vt:lpstr>
      <vt:lpstr>Borse di studio per matricole Lauree Magistrali</vt:lpstr>
      <vt:lpstr>Borse di studio per matricole Lauree Magistrali</vt:lpstr>
      <vt:lpstr>Borse di studio rivolte a studenti magistrali con titolo di studio non italiano </vt:lpstr>
      <vt:lpstr>Grazie per l’attenzione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Camilla Ghironi</dc:creator>
  <cp:lastModifiedBy>Luisa Staurenghi</cp:lastModifiedBy>
  <cp:revision>308</cp:revision>
  <cp:lastPrinted>2024-09-11T12:17:19Z</cp:lastPrinted>
  <dcterms:created xsi:type="dcterms:W3CDTF">2024-06-28T15:03:44Z</dcterms:created>
  <dcterms:modified xsi:type="dcterms:W3CDTF">2024-09-18T13:16:49Z</dcterms:modified>
</cp:coreProperties>
</file>